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34"/>
  </p:notesMasterIdLst>
  <p:handoutMasterIdLst>
    <p:handoutMasterId r:id="rId35"/>
  </p:handoutMasterIdLst>
  <p:sldIdLst>
    <p:sldId id="608" r:id="rId2"/>
    <p:sldId id="609" r:id="rId3"/>
    <p:sldId id="610" r:id="rId4"/>
    <p:sldId id="611" r:id="rId5"/>
    <p:sldId id="612" r:id="rId6"/>
    <p:sldId id="646" r:id="rId7"/>
    <p:sldId id="614" r:id="rId8"/>
    <p:sldId id="615" r:id="rId9"/>
    <p:sldId id="616" r:id="rId10"/>
    <p:sldId id="617" r:id="rId11"/>
    <p:sldId id="618" r:id="rId12"/>
    <p:sldId id="619" r:id="rId13"/>
    <p:sldId id="620" r:id="rId14"/>
    <p:sldId id="621" r:id="rId15"/>
    <p:sldId id="622" r:id="rId16"/>
    <p:sldId id="623" r:id="rId17"/>
    <p:sldId id="624" r:id="rId18"/>
    <p:sldId id="625" r:id="rId19"/>
    <p:sldId id="626" r:id="rId20"/>
    <p:sldId id="627" r:id="rId21"/>
    <p:sldId id="628" r:id="rId22"/>
    <p:sldId id="629" r:id="rId23"/>
    <p:sldId id="630" r:id="rId24"/>
    <p:sldId id="631" r:id="rId25"/>
    <p:sldId id="632" r:id="rId26"/>
    <p:sldId id="633" r:id="rId27"/>
    <p:sldId id="634" r:id="rId28"/>
    <p:sldId id="635" r:id="rId29"/>
    <p:sldId id="636" r:id="rId30"/>
    <p:sldId id="637" r:id="rId31"/>
    <p:sldId id="638" r:id="rId32"/>
    <p:sldId id="645" r:id="rId33"/>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55" autoAdjust="0"/>
  </p:normalViewPr>
  <p:slideViewPr>
    <p:cSldViewPr>
      <p:cViewPr varScale="1">
        <p:scale>
          <a:sx n="73" d="100"/>
          <a:sy n="73" d="100"/>
        </p:scale>
        <p:origin x="1320" y="72"/>
      </p:cViewPr>
      <p:guideLst>
        <p:guide orient="horz" pos="2160"/>
        <p:guide pos="2880"/>
      </p:guideLst>
    </p:cSldViewPr>
  </p:slideViewPr>
  <p:notesTextViewPr>
    <p:cViewPr>
      <p:scale>
        <a:sx n="1" d="1"/>
        <a:sy n="1" d="1"/>
      </p:scale>
      <p:origin x="0" y="0"/>
    </p:cViewPr>
  </p:notesTextViewPr>
  <p:sorterViewPr>
    <p:cViewPr>
      <p:scale>
        <a:sx n="100" d="100"/>
        <a:sy n="100" d="100"/>
      </p:scale>
      <p:origin x="0" y="-100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9C0C825F-C7E7-4636-94F1-AC6DDFB96CCE}" type="datetimeFigureOut">
              <a:rPr lang="en-US" smtClean="0"/>
              <a:t>8/24/2018</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D06CDCF2-22E6-45FC-BFFF-F9FE793DAF6B}" type="slidenum">
              <a:rPr lang="en-US" smtClean="0"/>
              <a:t>‹#›</a:t>
            </a:fld>
            <a:endParaRPr lang="en-US"/>
          </a:p>
        </p:txBody>
      </p:sp>
    </p:spTree>
    <p:extLst>
      <p:ext uri="{BB962C8B-B14F-4D97-AF65-F5344CB8AC3E}">
        <p14:creationId xmlns:p14="http://schemas.microsoft.com/office/powerpoint/2010/main" val="799244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CDC545A4-FC33-4A93-9C6A-791085183A95}" type="datetimeFigureOut">
              <a:rPr lang="en-US" smtClean="0"/>
              <a:t>8/24/2018</a:t>
            </a:fld>
            <a:endParaRPr lang="en-US"/>
          </a:p>
        </p:txBody>
      </p:sp>
      <p:sp>
        <p:nvSpPr>
          <p:cNvPr id="4" name="Slide Image Placeholder 3"/>
          <p:cNvSpPr>
            <a:spLocks noGrp="1" noRot="1" noChangeAspect="1"/>
          </p:cNvSpPr>
          <p:nvPr>
            <p:ph type="sldImg" idx="2"/>
          </p:nvPr>
        </p:nvSpPr>
        <p:spPr>
          <a:xfrm>
            <a:off x="1350963" y="1162050"/>
            <a:ext cx="4179887"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834B4D12-0171-4CB0-80BD-A229CE42D0D9}" type="slidenum">
              <a:rPr lang="en-US" smtClean="0"/>
              <a:t>‹#›</a:t>
            </a:fld>
            <a:endParaRPr lang="en-US"/>
          </a:p>
        </p:txBody>
      </p:sp>
    </p:spTree>
    <p:extLst>
      <p:ext uri="{BB962C8B-B14F-4D97-AF65-F5344CB8AC3E}">
        <p14:creationId xmlns:p14="http://schemas.microsoft.com/office/powerpoint/2010/main" val="2490486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Tree>
    <p:extLst>
      <p:ext uri="{BB962C8B-B14F-4D97-AF65-F5344CB8AC3E}">
        <p14:creationId xmlns:p14="http://schemas.microsoft.com/office/powerpoint/2010/main" val="2293861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8D6FB920-CA9A-43AD-985D-28EF8012B26B}"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7CFA853-CC87-4136-B13C-8D96C4FC2CA2}" type="slidenum">
              <a:rPr lang="en-US"/>
              <a:pPr/>
              <a:t>25</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42387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94ECEC03-F192-4FCE-AE6E-0AD1CC31B080}"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C4514B3-F0D0-43D5-8101-953257572AC7}" type="slidenum">
              <a:rPr lang="en-US"/>
              <a:pPr/>
              <a:t>26</a:t>
            </a:fld>
            <a:endParaRPr lang="en-U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189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60A75DA3-41C3-4A5A-B779-8585F5782591}"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B7088717-49F8-4AB8-B548-3E90EEF5B621}" type="slidenum">
              <a:rPr lang="en-US"/>
              <a:pPr/>
              <a:t>27</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568749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425A4D38-1AC8-46FD-B69D-212997DD08DF}"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11F45A5-DD35-4E68-8D4A-852BE81DDC5A}" type="slidenum">
              <a:rPr lang="en-US"/>
              <a:pPr/>
              <a:t>28</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1191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82343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D746DAC5-01D2-44AF-9E9B-4238C29225B2}"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B8BAF203-BD45-4B58-A82A-E1EA06154212}" type="slidenum">
              <a:rPr lang="en-US"/>
              <a:pPr/>
              <a:t>30</a:t>
            </a:fld>
            <a:endParaRPr 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150106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D81E61DB-771D-405B-8338-41687B50B5FA}"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F2B3BDC8-D65C-4AEE-AE34-E78738F1F369}" type="slidenum">
              <a:rPr lang="en-US"/>
              <a:pPr/>
              <a:t>31</a:t>
            </a:fld>
            <a:endParaRPr lang="en-US"/>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0675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7248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4B3B6EC7-992D-4EB2-AB81-234A28E269F1}"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1E0A946D-3AFA-4426-845E-C5D67BA00F90}"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3069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6E985C54-C60A-4ABB-8C2C-26AB2A45ED25}"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59406D60-EC90-4C5A-A06E-D5A4D44E3309}" type="slidenum">
              <a:rPr lang="en-US"/>
              <a:pPr/>
              <a:t>18</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55403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017AF7A4-C415-4109-B933-B5E9EE9FCF30}"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3F3F85B9-6720-4BB6-8C75-E7BD72A0B93E}" type="slidenum">
              <a:rPr lang="en-US"/>
              <a:pPr/>
              <a:t>19</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5849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8AC3D0FF-3816-4B7B-8394-114528F109C3}"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E552D7E2-1955-45F0-9D1F-E704EEF62408}" type="slidenum">
              <a:rPr lang="en-US"/>
              <a:pPr/>
              <a:t>20</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8672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CB748127-AB09-4EF4-AC64-9FC9B8C427A1}"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9CAA133E-F560-4F5D-B445-D02BF53C7BAC}" type="slidenum">
              <a:rPr lang="en-US"/>
              <a:pPr/>
              <a:t>22</a:t>
            </a:fld>
            <a:endParaRPr 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73340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DCB4376E-97E1-434F-A7DE-5CAF3C35FB7F}"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9DA8F89A-0BCB-4A2C-ADE5-CB96423476F6}" type="slidenum">
              <a:rPr lang="en-US"/>
              <a:pPr/>
              <a:t>23</a:t>
            </a:fld>
            <a:endParaRPr lang="en-US"/>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401732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C46698D2-7855-49BD-9780-6CB2DF35F872}" type="datetime4">
              <a:rPr lang="en-US"/>
              <a:pPr/>
              <a:t>August 24, 2018</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75D111D7-E52E-416A-BBE9-CD62B2CD6BC7}" type="slidenum">
              <a:rPr lang="en-US"/>
              <a:pPr/>
              <a:t>24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131899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A2BFDF0-BC6B-4878-B0FE-CBEDACD39006}" type="datetime1">
              <a:rPr lang="en-US" smtClean="0"/>
              <a:t>8/24/2018</a:t>
            </a:fld>
            <a:endParaRPr lang="en-US"/>
          </a:p>
        </p:txBody>
      </p:sp>
      <p:sp>
        <p:nvSpPr>
          <p:cNvPr id="5" name="Footer Placeholder 4"/>
          <p:cNvSpPr>
            <a:spLocks noGrp="1"/>
          </p:cNvSpPr>
          <p:nvPr>
            <p:ph type="ftr" sz="quarter" idx="11"/>
          </p:nvPr>
        </p:nvSpPr>
        <p:spPr>
          <a:xfrm>
            <a:off x="1921934" y="5054602"/>
            <a:ext cx="4064860" cy="279400"/>
          </a:xfrm>
        </p:spPr>
        <p:txBody>
          <a:bodyPr/>
          <a:lstStyle/>
          <a:p>
            <a:r>
              <a:rPr lang="en-US" smtClean="0"/>
              <a:t>USC Upstate, 27 Feb 2018</a:t>
            </a:r>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E37414DE-F678-4EE7-9EAD-7B639402245E}"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46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60FA8A-9414-419C-A1B6-F05C352D81E6}" type="datetime1">
              <a:rPr lang="en-US" smtClean="0"/>
              <a:t>8/24/2018</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189375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4E28A0-2375-42D0-ACA7-8C47CF48DF50}"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43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3FFED-1387-462E-8FBC-4C0389BAFEDA}"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smtClean="0">
                <a:solidFill>
                  <a:schemeClr val="tx1"/>
                </a:solidFill>
                <a:effectLst/>
              </a:rPr>
              <a:t>“</a:t>
            </a:r>
            <a:endParaRPr lang="en-US" sz="7200" dirty="0">
              <a:solidFill>
                <a:schemeClr val="tx1"/>
              </a:solidFill>
              <a:effectLst/>
            </a:endParaRP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smtClean="0">
                <a:solidFill>
                  <a:schemeClr val="tx1"/>
                </a:solidFill>
                <a:effectLst/>
              </a:rPr>
              <a:t>”</a:t>
            </a:r>
            <a:endParaRPr lang="en-US" sz="7200" dirty="0">
              <a:solidFill>
                <a:schemeClr val="tx1"/>
              </a:solidFill>
              <a:effectLst/>
            </a:endParaRP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3470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25AB40-E574-487F-9065-39F531F4A021}"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175176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D2E67-7AFF-4C70-8D7F-396B1827E89E}"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37137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BD90C0-120B-4C69-912E-D6B64A5298FB}"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798707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3BBEF2-5102-4894-BEF1-CEAC36FEC95B}"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393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C9A50-ADBC-4738-B39D-A154D14848BB}"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843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E6003C-4810-4A49-983E-07682957FE21}"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6382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B0C3B7-97CD-4C18-A3B5-B56B24BA388E}" type="datetime1">
              <a:rPr lang="en-US" smtClean="0"/>
              <a:t>8/24/2018</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80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F57893-D22F-4317-A749-7DC7FB0F08BC}" type="datetime1">
              <a:rPr lang="en-US" smtClean="0"/>
              <a:t>8/24/2018</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19341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DA422C0-1D20-477C-A2AA-34CEEACEEB21}" type="datetime1">
              <a:rPr lang="en-US" smtClean="0"/>
              <a:t>8/24/2018</a:t>
            </a:fld>
            <a:endParaRPr lang="en-US"/>
          </a:p>
        </p:txBody>
      </p:sp>
      <p:sp>
        <p:nvSpPr>
          <p:cNvPr id="8" name="Footer Placeholder 7"/>
          <p:cNvSpPr>
            <a:spLocks noGrp="1"/>
          </p:cNvSpPr>
          <p:nvPr>
            <p:ph type="ftr" sz="quarter" idx="11"/>
          </p:nvPr>
        </p:nvSpPr>
        <p:spPr/>
        <p:txBody>
          <a:bodyPr/>
          <a:lstStyle/>
          <a:p>
            <a:r>
              <a:rPr lang="en-US" smtClean="0"/>
              <a:t>USC Upstate, 27 Feb 2018</a:t>
            </a:r>
            <a:endParaRPr lang="en-US"/>
          </a:p>
        </p:txBody>
      </p:sp>
      <p:sp>
        <p:nvSpPr>
          <p:cNvPr id="9" name="Slide Number Placeholder 8"/>
          <p:cNvSpPr>
            <a:spLocks noGrp="1"/>
          </p:cNvSpPr>
          <p:nvPr>
            <p:ph type="sldNum" sz="quarter" idx="12"/>
          </p:nvPr>
        </p:nvSpPr>
        <p:spPr/>
        <p:txBody>
          <a:bodyPr/>
          <a:lstStyle/>
          <a:p>
            <a:fld id="{E37414DE-F678-4EE7-9EAD-7B639402245E}"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9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B5B8912-2D8A-4A49-9DC9-67ECF6C188CA}" type="datetime1">
              <a:rPr lang="en-US" smtClean="0"/>
              <a:t>8/24/2018</a:t>
            </a:fld>
            <a:endParaRPr lang="en-US"/>
          </a:p>
        </p:txBody>
      </p:sp>
      <p:sp>
        <p:nvSpPr>
          <p:cNvPr id="4" name="Footer Placeholder 3"/>
          <p:cNvSpPr>
            <a:spLocks noGrp="1"/>
          </p:cNvSpPr>
          <p:nvPr>
            <p:ph type="ftr" sz="quarter" idx="11"/>
          </p:nvPr>
        </p:nvSpPr>
        <p:spPr/>
        <p:txBody>
          <a:bodyPr/>
          <a:lstStyle/>
          <a:p>
            <a:r>
              <a:rPr lang="en-US" smtClean="0"/>
              <a:t>USC Upstate, 27 Feb 2018</a:t>
            </a:r>
            <a:endParaRPr lang="en-US"/>
          </a:p>
        </p:txBody>
      </p:sp>
      <p:sp>
        <p:nvSpPr>
          <p:cNvPr id="5" name="Slide Number Placeholder 4"/>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0844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1F8868-C4DF-4EDE-A4CA-72CE65D3D43B}" type="datetime1">
              <a:rPr lang="en-US" smtClean="0"/>
              <a:t>8/24/2018</a:t>
            </a:fld>
            <a:endParaRPr lang="en-US"/>
          </a:p>
        </p:txBody>
      </p:sp>
      <p:sp>
        <p:nvSpPr>
          <p:cNvPr id="3" name="Footer Placeholder 2"/>
          <p:cNvSpPr>
            <a:spLocks noGrp="1"/>
          </p:cNvSpPr>
          <p:nvPr>
            <p:ph type="ftr" sz="quarter" idx="11"/>
          </p:nvPr>
        </p:nvSpPr>
        <p:spPr/>
        <p:txBody>
          <a:bodyPr/>
          <a:lstStyle/>
          <a:p>
            <a:r>
              <a:rPr lang="en-US" smtClean="0"/>
              <a:t>USC Upstate, 27 Feb 2018</a:t>
            </a:r>
            <a:endParaRPr lang="en-US"/>
          </a:p>
        </p:txBody>
      </p:sp>
      <p:sp>
        <p:nvSpPr>
          <p:cNvPr id="4" name="Slide Number Placeholder 3"/>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86957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8FE4D-D92B-4C34-A129-1B2A04785BCB}" type="datetime1">
              <a:rPr lang="en-US" smtClean="0"/>
              <a:t>8/24/2018</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952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635F5-2ED4-456D-9587-1B8A1FE90AD1}" type="datetime1">
              <a:rPr lang="en-US" smtClean="0"/>
              <a:t>8/24/2018</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
        <p:nvSpPr>
          <p:cNvPr id="17" name="Picture Placeholder 2"/>
          <p:cNvSpPr>
            <a:spLocks noGrp="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2378120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BF79A34-E34C-4FAD-93D2-3707A35D19E6}" type="datetime1">
              <a:rPr lang="en-US" smtClean="0"/>
              <a:t>8/24/2018</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USC Upstate, 27 Feb 2018</a:t>
            </a:r>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7414DE-F678-4EE7-9EAD-7B639402245E}" type="slidenum">
              <a:rPr lang="en-US" smtClean="0"/>
              <a:t>‹#›</a:t>
            </a:fld>
            <a:endParaRPr lang="en-US"/>
          </a:p>
        </p:txBody>
      </p:sp>
    </p:spTree>
    <p:extLst>
      <p:ext uri="{BB962C8B-B14F-4D97-AF65-F5344CB8AC3E}">
        <p14:creationId xmlns:p14="http://schemas.microsoft.com/office/powerpoint/2010/main" val="267844871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hf hd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mailto:majumder@uscupstate.edu"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ctrTitle"/>
          </p:nvPr>
        </p:nvSpPr>
        <p:spPr bwMode="auto">
          <a:xfrm>
            <a:off x="609600" y="2286000"/>
            <a:ext cx="7772400" cy="105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a:r>
              <a:rPr lang="en-US" sz="2400" b="1" dirty="0" smtClean="0">
                <a:solidFill>
                  <a:schemeClr val="tx1"/>
                </a:solidFill>
              </a:rPr>
              <a:t>CSCIU 210 01 Computer Organization</a:t>
            </a:r>
            <a:r>
              <a:rPr lang="en-US" sz="2400" dirty="0" smtClean="0">
                <a:solidFill>
                  <a:schemeClr val="tx1"/>
                </a:solidFill>
              </a:rPr>
              <a:t/>
            </a:r>
            <a:br>
              <a:rPr lang="en-US" sz="2400" dirty="0" smtClean="0">
                <a:solidFill>
                  <a:schemeClr val="tx1"/>
                </a:solidFill>
              </a:rPr>
            </a:br>
            <a:r>
              <a:rPr lang="en-US" sz="2400" dirty="0" smtClean="0">
                <a:solidFill>
                  <a:schemeClr val="tx1"/>
                </a:solidFill>
              </a:rPr>
              <a:t>AKM Jahangir A </a:t>
            </a:r>
            <a:r>
              <a:rPr lang="en-US" sz="2400" dirty="0" err="1" smtClean="0">
                <a:solidFill>
                  <a:schemeClr val="tx1"/>
                </a:solidFill>
              </a:rPr>
              <a:t>Majumder,</a:t>
            </a:r>
            <a:r>
              <a:rPr lang="en-US" sz="2400" dirty="0" smtClean="0">
                <a:solidFill>
                  <a:schemeClr val="tx1"/>
                </a:solidFill>
              </a:rPr>
              <a:t> PhD</a:t>
            </a:r>
          </a:p>
        </p:txBody>
      </p:sp>
      <p:sp>
        <p:nvSpPr>
          <p:cNvPr id="12291" name="Rectangle 6"/>
          <p:cNvSpPr>
            <a:spLocks noGrp="1" noChangeArrowheads="1"/>
          </p:cNvSpPr>
          <p:nvPr>
            <p:ph type="subTitle" idx="1"/>
          </p:nvPr>
        </p:nvSpPr>
        <p:spPr>
          <a:xfrm>
            <a:off x="1219200" y="3581400"/>
            <a:ext cx="6400800" cy="609600"/>
          </a:xfrm>
        </p:spPr>
        <p:txBody>
          <a:bodyPr>
            <a:normAutofit lnSpcReduction="10000"/>
          </a:bodyPr>
          <a:lstStyle/>
          <a:p>
            <a:pPr>
              <a:lnSpc>
                <a:spcPct val="80000"/>
              </a:lnSpc>
            </a:pPr>
            <a:r>
              <a:rPr lang="en-US" sz="1800" dirty="0" smtClean="0"/>
              <a:t>Fall 2018 - Lecture 1</a:t>
            </a:r>
          </a:p>
          <a:p>
            <a:pPr>
              <a:lnSpc>
                <a:spcPct val="80000"/>
              </a:lnSpc>
            </a:pPr>
            <a:r>
              <a:rPr lang="en-US" sz="1800" dirty="0" smtClean="0"/>
              <a:t>August 24, 2018</a:t>
            </a:r>
          </a:p>
        </p:txBody>
      </p:sp>
      <p:sp>
        <p:nvSpPr>
          <p:cNvPr id="2" name="Slide Number Placeholder 1"/>
          <p:cNvSpPr>
            <a:spLocks noGrp="1"/>
          </p:cNvSpPr>
          <p:nvPr>
            <p:ph type="sldNum" sz="quarter" idx="12"/>
          </p:nvPr>
        </p:nvSpPr>
        <p:spPr/>
        <p:txBody>
          <a:bodyPr/>
          <a:lstStyle/>
          <a:p>
            <a:pPr>
              <a:defRPr/>
            </a:pPr>
            <a:fld id="{E81FA446-8554-4AF8-AA37-8EBC0573AF11}" type="slidenum">
              <a:rPr lang="en-US" smtClean="0"/>
              <a:pPr>
                <a:defRPr/>
              </a:pPr>
              <a:t>1</a:t>
            </a:fld>
            <a:endParaRPr lang="en-US"/>
          </a:p>
        </p:txBody>
      </p:sp>
      <p:sp>
        <p:nvSpPr>
          <p:cNvPr id="12292" name="Rectangle 6"/>
          <p:cNvSpPr txBox="1">
            <a:spLocks noChangeArrowheads="1"/>
          </p:cNvSpPr>
          <p:nvPr/>
        </p:nvSpPr>
        <p:spPr bwMode="auto">
          <a:xfrm>
            <a:off x="1600200" y="4555278"/>
            <a:ext cx="609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20000"/>
              </a:spcBef>
            </a:pPr>
            <a:r>
              <a:rPr lang="en-US" sz="1600" b="1" i="1" dirty="0"/>
              <a:t>Note:</a:t>
            </a:r>
            <a:r>
              <a:rPr lang="en-US" sz="1600" i="1" dirty="0"/>
              <a:t>  Some slides are adapted from those used by previous </a:t>
            </a:r>
            <a:r>
              <a:rPr lang="en-US" sz="1600" i="1" dirty="0" smtClean="0"/>
              <a:t>instructors </a:t>
            </a:r>
            <a:r>
              <a:rPr lang="en-US" sz="1600" i="1" dirty="0"/>
              <a:t>and some slides include figures from the </a:t>
            </a:r>
            <a:r>
              <a:rPr lang="en-US" sz="1600" i="1" dirty="0" smtClean="0"/>
              <a:t>textbook.</a:t>
            </a:r>
            <a:endParaRPr lang="en-US" sz="1600" i="1" dirty="0"/>
          </a:p>
        </p:txBody>
      </p:sp>
    </p:spTree>
    <p:extLst>
      <p:ext uri="{BB962C8B-B14F-4D97-AF65-F5344CB8AC3E}">
        <p14:creationId xmlns:p14="http://schemas.microsoft.com/office/powerpoint/2010/main" val="427747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Calculator</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10</a:t>
            </a:fld>
            <a:endParaRPr lang="en-US"/>
          </a:p>
        </p:txBody>
      </p:sp>
      <p:sp>
        <p:nvSpPr>
          <p:cNvPr id="3" name="Content Placeholder 2"/>
          <p:cNvSpPr>
            <a:spLocks noGrp="1"/>
          </p:cNvSpPr>
          <p:nvPr>
            <p:ph idx="4294967295"/>
          </p:nvPr>
        </p:nvSpPr>
        <p:spPr>
          <a:xfrm>
            <a:off x="609600" y="2438400"/>
            <a:ext cx="7772400" cy="3444875"/>
          </a:xfrm>
        </p:spPr>
        <p:txBody>
          <a:bodyPr>
            <a:normAutofit/>
          </a:bodyPr>
          <a:lstStyle/>
          <a:p>
            <a:pPr algn="just"/>
            <a:r>
              <a:rPr lang="en-US" dirty="0" smtClean="0"/>
              <a:t>On quizzes and exams, the only allowed electronic device is a basic, </a:t>
            </a:r>
            <a:r>
              <a:rPr lang="en-US" dirty="0" err="1" smtClean="0"/>
              <a:t>memoryless</a:t>
            </a:r>
            <a:r>
              <a:rPr lang="en-US" dirty="0" smtClean="0"/>
              <a:t> calculator for doing computations. </a:t>
            </a:r>
            <a:r>
              <a:rPr lang="en-US" b="1" dirty="0" smtClean="0">
                <a:solidFill>
                  <a:srgbClr val="C00000"/>
                </a:solidFill>
              </a:rPr>
              <a:t>If you do not have one, please get one before the first quiz.</a:t>
            </a:r>
            <a:r>
              <a:rPr lang="en-US" dirty="0" smtClean="0">
                <a:solidFill>
                  <a:srgbClr val="FF0000"/>
                </a:solidFill>
              </a:rPr>
              <a:t>  </a:t>
            </a:r>
            <a:r>
              <a:rPr lang="en-US" dirty="0" smtClean="0"/>
              <a:t>If you have difficulty obtaining one or have questions about whether a calculator qualifies, please see your instructor as soon as possible, and no later than the second week of classes.</a:t>
            </a:r>
          </a:p>
          <a:p>
            <a:endParaRPr lang="en-US" dirty="0" smtClean="0"/>
          </a:p>
          <a:p>
            <a:endParaRPr lang="en-US" dirty="0"/>
          </a:p>
        </p:txBody>
      </p:sp>
    </p:spTree>
    <p:extLst>
      <p:ext uri="{BB962C8B-B14F-4D97-AF65-F5344CB8AC3E}">
        <p14:creationId xmlns:p14="http://schemas.microsoft.com/office/powerpoint/2010/main" val="397602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Re-grades</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11</a:t>
            </a:fld>
            <a:endParaRPr lang="en-US"/>
          </a:p>
        </p:txBody>
      </p:sp>
      <p:sp>
        <p:nvSpPr>
          <p:cNvPr id="3" name="Content Placeholder 2"/>
          <p:cNvSpPr>
            <a:spLocks noGrp="1"/>
          </p:cNvSpPr>
          <p:nvPr>
            <p:ph idx="4294967295"/>
          </p:nvPr>
        </p:nvSpPr>
        <p:spPr>
          <a:xfrm>
            <a:off x="762000" y="2514600"/>
            <a:ext cx="7620000" cy="3444875"/>
          </a:xfrm>
        </p:spPr>
        <p:txBody>
          <a:bodyPr/>
          <a:lstStyle/>
          <a:p>
            <a:pPr algn="just"/>
            <a:r>
              <a:rPr lang="en-US" dirty="0" smtClean="0"/>
              <a:t>If you want a quiz or exam to be </a:t>
            </a:r>
            <a:r>
              <a:rPr lang="en-US" dirty="0" err="1" smtClean="0"/>
              <a:t>regraded</a:t>
            </a:r>
            <a:r>
              <a:rPr lang="en-US" dirty="0" smtClean="0"/>
              <a:t>, you must submit your request </a:t>
            </a:r>
            <a:r>
              <a:rPr lang="en-US" b="1" dirty="0" smtClean="0">
                <a:solidFill>
                  <a:srgbClr val="C00000"/>
                </a:solidFill>
              </a:rPr>
              <a:t>in writing </a:t>
            </a:r>
            <a:r>
              <a:rPr lang="en-US" dirty="0" smtClean="0"/>
              <a:t>no later than </a:t>
            </a:r>
            <a:r>
              <a:rPr lang="en-US" b="1" dirty="0" smtClean="0">
                <a:solidFill>
                  <a:srgbClr val="C00000"/>
                </a:solidFill>
              </a:rPr>
              <a:t>one week after the graded quiz/exam</a:t>
            </a:r>
            <a:r>
              <a:rPr lang="en-US" dirty="0" smtClean="0">
                <a:solidFill>
                  <a:srgbClr val="FF0000"/>
                </a:solidFill>
              </a:rPr>
              <a:t> </a:t>
            </a:r>
            <a:r>
              <a:rPr lang="en-US" dirty="0" smtClean="0"/>
              <a:t>is made available to you. </a:t>
            </a:r>
            <a:endParaRPr lang="en-US" dirty="0"/>
          </a:p>
        </p:txBody>
      </p:sp>
    </p:spTree>
    <p:extLst>
      <p:ext uri="{BB962C8B-B14F-4D97-AF65-F5344CB8AC3E}">
        <p14:creationId xmlns:p14="http://schemas.microsoft.com/office/powerpoint/2010/main" val="302803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12</a:t>
            </a:fld>
            <a:endParaRPr lang="en-US"/>
          </a:p>
        </p:txBody>
      </p:sp>
      <p:sp>
        <p:nvSpPr>
          <p:cNvPr id="2" name="Title 1"/>
          <p:cNvSpPr>
            <a:spLocks noGrp="1"/>
          </p:cNvSpPr>
          <p:nvPr>
            <p:ph type="title" idx="4294967295"/>
          </p:nvPr>
        </p:nvSpPr>
        <p:spPr>
          <a:xfrm>
            <a:off x="914400" y="762000"/>
            <a:ext cx="6799262" cy="1303337"/>
          </a:xfrm>
        </p:spPr>
        <p:txBody>
          <a:bodyPr/>
          <a:lstStyle/>
          <a:p>
            <a:r>
              <a:rPr lang="en-US" b="1" dirty="0" smtClean="0"/>
              <a:t>NOTA BENE</a:t>
            </a:r>
            <a:endParaRPr lang="en-US" b="1" dirty="0"/>
          </a:p>
        </p:txBody>
      </p:sp>
      <p:sp>
        <p:nvSpPr>
          <p:cNvPr id="3" name="Content Placeholder 2"/>
          <p:cNvSpPr>
            <a:spLocks noGrp="1"/>
          </p:cNvSpPr>
          <p:nvPr>
            <p:ph idx="4294967295"/>
          </p:nvPr>
        </p:nvSpPr>
        <p:spPr>
          <a:xfrm>
            <a:off x="457200" y="1981200"/>
            <a:ext cx="7924800" cy="3444875"/>
          </a:xfrm>
        </p:spPr>
        <p:txBody>
          <a:bodyPr/>
          <a:lstStyle/>
          <a:p>
            <a:pPr algn="just"/>
            <a:r>
              <a:rPr lang="en-US" dirty="0" smtClean="0"/>
              <a:t>As part of the </a:t>
            </a:r>
            <a:r>
              <a:rPr lang="en-US" b="1" dirty="0" smtClean="0">
                <a:solidFill>
                  <a:srgbClr val="C00000"/>
                </a:solidFill>
              </a:rPr>
              <a:t>Department's ongoing assessment </a:t>
            </a:r>
            <a:r>
              <a:rPr lang="en-US" dirty="0" smtClean="0"/>
              <a:t>process, selected student work may be copied and shared with accreditation evaluators as appropriate.  If you have any objections to this, please notify your instructor in writing by the end of the first week.</a:t>
            </a:r>
            <a:endParaRPr lang="en-US" dirty="0"/>
          </a:p>
        </p:txBody>
      </p:sp>
    </p:spTree>
    <p:extLst>
      <p:ext uri="{BB962C8B-B14F-4D97-AF65-F5344CB8AC3E}">
        <p14:creationId xmlns:p14="http://schemas.microsoft.com/office/powerpoint/2010/main" val="361376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7458" y="2967335"/>
            <a:ext cx="5109091" cy="923330"/>
          </a:xfrm>
          <a:prstGeom prst="rect">
            <a:avLst/>
          </a:prstGeom>
          <a:noFill/>
        </p:spPr>
        <p:txBody>
          <a:bodyPr wrap="none" lIns="91440" tIns="45720" rIns="91440" bIns="45720">
            <a:spAutoFit/>
          </a:bodyPr>
          <a:lstStyle/>
          <a:p>
            <a:pPr algn="ctr"/>
            <a:r>
              <a:rPr lang="en-US" sz="5400" b="1" cap="none" spc="0" dirty="0" smtClean="0">
                <a:ln w="12700">
                  <a:solidFill>
                    <a:schemeClr val="accent2">
                      <a:lumMod val="50000"/>
                      <a:lumOff val="50000"/>
                    </a:schemeClr>
                  </a:solidFill>
                  <a:prstDash val="solid"/>
                </a:ln>
                <a:solidFill>
                  <a:srgbClr val="00B050"/>
                </a:solidFill>
                <a:effectLst>
                  <a:outerShdw blurRad="41275" dist="20320" dir="1800000" algn="tl" rotWithShape="0">
                    <a:srgbClr val="000000">
                      <a:alpha val="40000"/>
                    </a:srgbClr>
                  </a:outerShdw>
                </a:effectLst>
              </a:rPr>
              <a:t>Any Question?</a:t>
            </a:r>
            <a:endParaRPr lang="en-US" sz="5400" b="1" cap="none" spc="0" dirty="0">
              <a:ln w="12700">
                <a:solidFill>
                  <a:schemeClr val="accent2">
                    <a:lumMod val="50000"/>
                    <a:lumOff val="50000"/>
                  </a:schemeClr>
                </a:solidFill>
                <a:prstDash val="solid"/>
              </a:ln>
              <a:solidFill>
                <a:srgbClr val="00B05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48161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b="1" dirty="0"/>
              <a:t>Why </a:t>
            </a:r>
            <a:r>
              <a:rPr lang="en-US" b="1" dirty="0" smtClean="0"/>
              <a:t>CSCIU</a:t>
            </a:r>
            <a:r>
              <a:rPr lang="en-US" b="1" dirty="0" smtClean="0"/>
              <a:t> 210?</a:t>
            </a:r>
            <a:endParaRPr lang="en-US" b="1" dirty="0"/>
          </a:p>
        </p:txBody>
      </p:sp>
      <p:sp>
        <p:nvSpPr>
          <p:cNvPr id="194563" name="AutoShape 3"/>
          <p:cNvSpPr>
            <a:spLocks noGrp="1" noChangeArrowheads="1"/>
          </p:cNvSpPr>
          <p:nvPr>
            <p:ph idx="4294967295"/>
          </p:nvPr>
        </p:nvSpPr>
        <p:spPr>
          <a:xfrm>
            <a:off x="990600" y="2514600"/>
            <a:ext cx="7467600" cy="3444875"/>
          </a:xfrm>
        </p:spPr>
        <p:txBody>
          <a:bodyPr/>
          <a:lstStyle/>
          <a:p>
            <a:pPr eaLnBrk="0" hangingPunct="0">
              <a:lnSpc>
                <a:spcPct val="110000"/>
              </a:lnSpc>
              <a:spcBef>
                <a:spcPct val="30000"/>
              </a:spcBef>
            </a:pPr>
            <a:r>
              <a:rPr lang="en-US" sz="2800" dirty="0"/>
              <a:t>You want to call yourself a “</a:t>
            </a:r>
            <a:r>
              <a:rPr lang="en-US" sz="2800" b="1" dirty="0">
                <a:solidFill>
                  <a:srgbClr val="C00000"/>
                </a:solidFill>
              </a:rPr>
              <a:t>computer </a:t>
            </a:r>
            <a:r>
              <a:rPr lang="en-US" sz="2800" b="1" dirty="0" smtClean="0">
                <a:solidFill>
                  <a:srgbClr val="C00000"/>
                </a:solidFill>
              </a:rPr>
              <a:t>scientist</a:t>
            </a:r>
            <a:r>
              <a:rPr lang="en-US" sz="2800" dirty="0" smtClean="0"/>
              <a:t>.”</a:t>
            </a:r>
            <a:endParaRPr lang="en-US" sz="2800" dirty="0"/>
          </a:p>
          <a:p>
            <a:pPr eaLnBrk="0" hangingPunct="0">
              <a:lnSpc>
                <a:spcPct val="110000"/>
              </a:lnSpc>
              <a:spcBef>
                <a:spcPct val="30000"/>
              </a:spcBef>
            </a:pPr>
            <a:r>
              <a:rPr lang="en-US" sz="2800" dirty="0"/>
              <a:t>You want to </a:t>
            </a:r>
            <a:r>
              <a:rPr lang="en-US" sz="2800" b="1" dirty="0">
                <a:solidFill>
                  <a:srgbClr val="C00000"/>
                </a:solidFill>
              </a:rPr>
              <a:t>build software</a:t>
            </a:r>
            <a:r>
              <a:rPr lang="en-US" sz="2800" dirty="0"/>
              <a:t> people use (need performance</a:t>
            </a:r>
            <a:r>
              <a:rPr lang="en-US" sz="2800" dirty="0" smtClean="0"/>
              <a:t>).</a:t>
            </a:r>
            <a:endParaRPr lang="en-US" sz="2800" dirty="0"/>
          </a:p>
          <a:p>
            <a:pPr eaLnBrk="0" hangingPunct="0">
              <a:lnSpc>
                <a:spcPct val="110000"/>
              </a:lnSpc>
              <a:spcBef>
                <a:spcPct val="30000"/>
              </a:spcBef>
            </a:pPr>
            <a:r>
              <a:rPr lang="en-US" sz="2800" dirty="0"/>
              <a:t>You need to make a </a:t>
            </a:r>
            <a:r>
              <a:rPr lang="en-US" sz="2800" b="1" dirty="0">
                <a:solidFill>
                  <a:srgbClr val="C00000"/>
                </a:solidFill>
              </a:rPr>
              <a:t>purchasing decision or offer “expert” </a:t>
            </a:r>
            <a:r>
              <a:rPr lang="en-US" sz="2800" b="1" dirty="0" smtClean="0">
                <a:solidFill>
                  <a:srgbClr val="C00000"/>
                </a:solidFill>
              </a:rPr>
              <a:t>advice.</a:t>
            </a:r>
            <a:endParaRPr lang="en-US" sz="2800" b="1" dirty="0">
              <a:solidFill>
                <a:srgbClr val="C00000"/>
              </a:solidFill>
            </a:endParaRPr>
          </a:p>
          <a:p>
            <a:pPr lvl="1" eaLnBrk="0" hangingPunct="0">
              <a:lnSpc>
                <a:spcPct val="110000"/>
              </a:lnSpc>
              <a:spcBef>
                <a:spcPct val="30000"/>
              </a:spcBef>
            </a:pPr>
            <a:endParaRPr lang="en-US" dirty="0"/>
          </a:p>
          <a:p>
            <a:pPr lvl="1" eaLnBrk="0" hangingPunct="0">
              <a:lnSpc>
                <a:spcPct val="110000"/>
              </a:lnSpc>
              <a:spcBef>
                <a:spcPct val="30000"/>
              </a:spcBef>
            </a:pPr>
            <a:endParaRPr lang="en-US" dirty="0"/>
          </a:p>
          <a:p>
            <a:pPr lvl="1" eaLnBrk="0" hangingPunct="0">
              <a:lnSpc>
                <a:spcPct val="110000"/>
              </a:lnSpc>
              <a:spcBef>
                <a:spcPct val="30000"/>
              </a:spcBef>
            </a:pPr>
            <a:endParaRPr lang="en-US" i="1" dirty="0">
              <a:latin typeface="Times New Roman" pitchFamily="18" charset="0"/>
            </a:endParaRPr>
          </a:p>
          <a:p>
            <a:endParaRPr lang="en-US" dirty="0"/>
          </a:p>
        </p:txBody>
      </p:sp>
    </p:spTree>
    <p:extLst>
      <p:ext uri="{BB962C8B-B14F-4D97-AF65-F5344CB8AC3E}">
        <p14:creationId xmlns:p14="http://schemas.microsoft.com/office/powerpoint/2010/main" val="152861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66800" y="1066800"/>
            <a:ext cx="6798735" cy="1303867"/>
          </a:xfrm>
        </p:spPr>
        <p:txBody>
          <a:bodyPr/>
          <a:lstStyle/>
          <a:p>
            <a:pPr eaLnBrk="1" hangingPunct="1"/>
            <a:r>
              <a:rPr lang="en-US" b="1" dirty="0" smtClean="0"/>
              <a:t>Where are we headed?</a:t>
            </a:r>
          </a:p>
        </p:txBody>
      </p:sp>
      <p:sp>
        <p:nvSpPr>
          <p:cNvPr id="50179" name="AutoShape 3"/>
          <p:cNvSpPr>
            <a:spLocks noGrp="1" noChangeArrowheads="1"/>
          </p:cNvSpPr>
          <p:nvPr>
            <p:ph idx="4294967295"/>
          </p:nvPr>
        </p:nvSpPr>
        <p:spPr>
          <a:xfrm>
            <a:off x="762000" y="2514600"/>
            <a:ext cx="7772400" cy="3444875"/>
          </a:xfrm>
        </p:spPr>
        <p:txBody>
          <a:bodyPr>
            <a:normAutofit fontScale="85000" lnSpcReduction="20000"/>
          </a:bodyPr>
          <a:lstStyle/>
          <a:p>
            <a:pPr eaLnBrk="1" hangingPunct="1">
              <a:lnSpc>
                <a:spcPct val="90000"/>
              </a:lnSpc>
            </a:pPr>
            <a:r>
              <a:rPr lang="en-US" sz="2400" dirty="0" smtClean="0"/>
              <a:t>Performance Evaluation </a:t>
            </a:r>
            <a:r>
              <a:rPr lang="en-US" sz="2400" b="1" dirty="0" smtClean="0">
                <a:solidFill>
                  <a:srgbClr val="C00000"/>
                </a:solidFill>
              </a:rPr>
              <a:t>(Chapter 1)</a:t>
            </a:r>
          </a:p>
          <a:p>
            <a:pPr eaLnBrk="1" hangingPunct="1">
              <a:lnSpc>
                <a:spcPct val="90000"/>
              </a:lnSpc>
            </a:pPr>
            <a:r>
              <a:rPr lang="en-US" sz="2400" dirty="0" smtClean="0"/>
              <a:t>Logic Design and Binary Math </a:t>
            </a:r>
            <a:r>
              <a:rPr lang="en-US" sz="2400" b="1" dirty="0" smtClean="0">
                <a:solidFill>
                  <a:srgbClr val="C00000"/>
                </a:solidFill>
              </a:rPr>
              <a:t>(Appendix C and Chapter 2 and 3)</a:t>
            </a:r>
          </a:p>
          <a:p>
            <a:pPr lvl="1" eaLnBrk="1" hangingPunct="1">
              <a:lnSpc>
                <a:spcPct val="90000"/>
              </a:lnSpc>
            </a:pPr>
            <a:r>
              <a:rPr lang="en-US" sz="2400" b="0" dirty="0" smtClean="0"/>
              <a:t>First Exam</a:t>
            </a:r>
          </a:p>
          <a:p>
            <a:pPr eaLnBrk="1" hangingPunct="1">
              <a:lnSpc>
                <a:spcPct val="90000"/>
              </a:lnSpc>
            </a:pPr>
            <a:r>
              <a:rPr lang="en-US" sz="2400" dirty="0" smtClean="0"/>
              <a:t>MIPS Assembly Language </a:t>
            </a:r>
            <a:r>
              <a:rPr lang="en-US" sz="2400" b="1" dirty="0" smtClean="0">
                <a:solidFill>
                  <a:srgbClr val="C00000"/>
                </a:solidFill>
              </a:rPr>
              <a:t>(Chapter 2 and 3)</a:t>
            </a:r>
          </a:p>
          <a:p>
            <a:pPr eaLnBrk="1" hangingPunct="1">
              <a:lnSpc>
                <a:spcPct val="90000"/>
              </a:lnSpc>
            </a:pPr>
            <a:r>
              <a:rPr lang="en-US" sz="2400" dirty="0" smtClean="0"/>
              <a:t>MIPS Computer Architecture </a:t>
            </a:r>
            <a:r>
              <a:rPr lang="en-US" sz="2400" b="1" dirty="0" smtClean="0">
                <a:solidFill>
                  <a:srgbClr val="C00000"/>
                </a:solidFill>
              </a:rPr>
              <a:t>(Chapter 4)</a:t>
            </a:r>
          </a:p>
          <a:p>
            <a:pPr lvl="1" eaLnBrk="1" hangingPunct="1">
              <a:lnSpc>
                <a:spcPct val="90000"/>
              </a:lnSpc>
            </a:pPr>
            <a:r>
              <a:rPr lang="en-US" sz="2400" b="0" dirty="0" smtClean="0"/>
              <a:t>Second Exam</a:t>
            </a:r>
          </a:p>
          <a:p>
            <a:pPr eaLnBrk="1" hangingPunct="1">
              <a:lnSpc>
                <a:spcPct val="90000"/>
              </a:lnSpc>
            </a:pPr>
            <a:r>
              <a:rPr lang="en-US" sz="2400" dirty="0" smtClean="0"/>
              <a:t>Pipeline </a:t>
            </a:r>
            <a:r>
              <a:rPr lang="en-US" sz="2400" b="1" dirty="0" smtClean="0">
                <a:solidFill>
                  <a:srgbClr val="C00000"/>
                </a:solidFill>
              </a:rPr>
              <a:t>(Chapter 4) </a:t>
            </a:r>
          </a:p>
          <a:p>
            <a:pPr eaLnBrk="1" hangingPunct="1">
              <a:lnSpc>
                <a:spcPct val="90000"/>
              </a:lnSpc>
            </a:pPr>
            <a:r>
              <a:rPr lang="en-US" sz="2400" dirty="0" smtClean="0"/>
              <a:t>Memory and Other Interesting Ideas </a:t>
            </a:r>
            <a:r>
              <a:rPr lang="en-US" sz="2400" b="1" dirty="0" smtClean="0">
                <a:solidFill>
                  <a:srgbClr val="C00000"/>
                </a:solidFill>
              </a:rPr>
              <a:t>(Chapter 5, If time permitted)</a:t>
            </a:r>
          </a:p>
          <a:p>
            <a:pPr lvl="1" eaLnBrk="1" hangingPunct="1">
              <a:lnSpc>
                <a:spcPct val="90000"/>
              </a:lnSpc>
            </a:pPr>
            <a:r>
              <a:rPr lang="en-US" sz="2400" b="1" dirty="0" smtClean="0">
                <a:solidFill>
                  <a:srgbClr val="C00000"/>
                </a:solidFill>
              </a:rPr>
              <a:t>Final Exam (Comprehensive)</a:t>
            </a:r>
          </a:p>
          <a:p>
            <a:pPr eaLnBrk="1" hangingPunct="1">
              <a:lnSpc>
                <a:spcPct val="90000"/>
              </a:lnSpc>
            </a:pPr>
            <a:endParaRPr lang="en-US" sz="2400" b="0" dirty="0" smtClean="0"/>
          </a:p>
        </p:txBody>
      </p:sp>
    </p:spTree>
    <p:extLst>
      <p:ext uri="{BB962C8B-B14F-4D97-AF65-F5344CB8AC3E}">
        <p14:creationId xmlns:p14="http://schemas.microsoft.com/office/powerpoint/2010/main" val="4239192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447800"/>
            <a:ext cx="6798735" cy="1303867"/>
          </a:xfrm>
          <a:noFill/>
        </p:spPr>
        <p:txBody>
          <a:bodyPr>
            <a:noAutofit/>
          </a:bodyPr>
          <a:lstStyle/>
          <a:p>
            <a:pPr algn="ctr"/>
            <a:r>
              <a:rPr lang="en-US" sz="3600" b="1" dirty="0" smtClean="0"/>
              <a:t>Chapter 1</a:t>
            </a:r>
            <a:br>
              <a:rPr lang="en-US" sz="3600" b="1" dirty="0" smtClean="0"/>
            </a:br>
            <a:r>
              <a:rPr lang="en-US" sz="3600" b="1" dirty="0" smtClean="0"/>
              <a:t/>
            </a:r>
            <a:br>
              <a:rPr lang="en-US" sz="3600" b="1" dirty="0" smtClean="0"/>
            </a:br>
            <a:endParaRPr lang="en-US" sz="3600" b="1" dirty="0" smtClean="0"/>
          </a:p>
        </p:txBody>
      </p:sp>
      <p:sp>
        <p:nvSpPr>
          <p:cNvPr id="2" name="Content Placeholder 1"/>
          <p:cNvSpPr>
            <a:spLocks noGrp="1"/>
          </p:cNvSpPr>
          <p:nvPr>
            <p:ph idx="4294967295"/>
          </p:nvPr>
        </p:nvSpPr>
        <p:spPr>
          <a:xfrm>
            <a:off x="-121885" y="2667000"/>
            <a:ext cx="7620000" cy="3444875"/>
          </a:xfrm>
        </p:spPr>
        <p:txBody>
          <a:bodyPr/>
          <a:lstStyle/>
          <a:p>
            <a:pPr algn="ctr"/>
            <a:r>
              <a:rPr lang="en-US" dirty="0"/>
              <a:t>Computer Abstractions and Technology</a:t>
            </a:r>
          </a:p>
        </p:txBody>
      </p:sp>
    </p:spTree>
    <p:extLst>
      <p:ext uri="{BB962C8B-B14F-4D97-AF65-F5344CB8AC3E}">
        <p14:creationId xmlns:p14="http://schemas.microsoft.com/office/powerpoint/2010/main" val="220577435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b="1" dirty="0"/>
              <a:t>The Computer Revolution</a:t>
            </a:r>
            <a:endParaRPr lang="en-AU" b="1" dirty="0"/>
          </a:p>
        </p:txBody>
      </p:sp>
      <p:sp>
        <p:nvSpPr>
          <p:cNvPr id="186371" name="Rectangle 3"/>
          <p:cNvSpPr>
            <a:spLocks noGrp="1" noChangeArrowheads="1"/>
          </p:cNvSpPr>
          <p:nvPr>
            <p:ph idx="4294967295"/>
          </p:nvPr>
        </p:nvSpPr>
        <p:spPr>
          <a:xfrm>
            <a:off x="990600" y="2438400"/>
            <a:ext cx="7467600" cy="3444875"/>
          </a:xfrm>
        </p:spPr>
        <p:txBody>
          <a:bodyPr>
            <a:normAutofit fontScale="92500" lnSpcReduction="20000"/>
          </a:bodyPr>
          <a:lstStyle/>
          <a:p>
            <a:r>
              <a:rPr lang="en-US" dirty="0"/>
              <a:t>Progress in </a:t>
            </a:r>
            <a:r>
              <a:rPr lang="en-US" b="1" dirty="0">
                <a:solidFill>
                  <a:srgbClr val="C00000"/>
                </a:solidFill>
              </a:rPr>
              <a:t>computer technology</a:t>
            </a:r>
          </a:p>
          <a:p>
            <a:pPr lvl="1"/>
            <a:r>
              <a:rPr lang="en-US" dirty="0"/>
              <a:t>Underpinned by </a:t>
            </a:r>
            <a:r>
              <a:rPr lang="en-US" b="1" dirty="0">
                <a:solidFill>
                  <a:srgbClr val="C00000"/>
                </a:solidFill>
              </a:rPr>
              <a:t>Moore’s Law </a:t>
            </a:r>
          </a:p>
          <a:p>
            <a:r>
              <a:rPr lang="en-US" dirty="0"/>
              <a:t>Makes novel applications feasible</a:t>
            </a:r>
          </a:p>
          <a:p>
            <a:pPr lvl="1"/>
            <a:r>
              <a:rPr lang="en-US" dirty="0"/>
              <a:t>Computers in automobiles</a:t>
            </a:r>
          </a:p>
          <a:p>
            <a:pPr lvl="1"/>
            <a:r>
              <a:rPr lang="en-US" dirty="0" smtClean="0"/>
              <a:t>Smartphones</a:t>
            </a:r>
            <a:endParaRPr lang="en-US" dirty="0"/>
          </a:p>
          <a:p>
            <a:pPr lvl="1"/>
            <a:r>
              <a:rPr lang="en-US" dirty="0"/>
              <a:t>Human genome project</a:t>
            </a:r>
          </a:p>
          <a:p>
            <a:pPr lvl="1"/>
            <a:r>
              <a:rPr lang="en-US" dirty="0"/>
              <a:t>World Wide Web</a:t>
            </a:r>
          </a:p>
          <a:p>
            <a:pPr lvl="1"/>
            <a:r>
              <a:rPr lang="en-US" dirty="0"/>
              <a:t>Search Engines</a:t>
            </a:r>
          </a:p>
          <a:p>
            <a:r>
              <a:rPr lang="en-US" b="1" dirty="0">
                <a:solidFill>
                  <a:srgbClr val="C00000"/>
                </a:solidFill>
              </a:rPr>
              <a:t>Computers are pervasive</a:t>
            </a:r>
          </a:p>
        </p:txBody>
      </p:sp>
    </p:spTree>
    <p:extLst>
      <p:ext uri="{BB962C8B-B14F-4D97-AF65-F5344CB8AC3E}">
        <p14:creationId xmlns:p14="http://schemas.microsoft.com/office/powerpoint/2010/main" val="77001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248832" y="1066800"/>
            <a:ext cx="6798735" cy="1303867"/>
          </a:xfrm>
        </p:spPr>
        <p:txBody>
          <a:bodyPr/>
          <a:lstStyle/>
          <a:p>
            <a:r>
              <a:rPr lang="en-US" b="1" dirty="0"/>
              <a:t>Classes of Computers</a:t>
            </a:r>
          </a:p>
        </p:txBody>
      </p:sp>
      <p:sp>
        <p:nvSpPr>
          <p:cNvPr id="232451" name="Rectangle 3"/>
          <p:cNvSpPr>
            <a:spLocks noGrp="1" noChangeArrowheads="1"/>
          </p:cNvSpPr>
          <p:nvPr>
            <p:ph idx="4294967295"/>
          </p:nvPr>
        </p:nvSpPr>
        <p:spPr>
          <a:xfrm>
            <a:off x="914400" y="2438400"/>
            <a:ext cx="7467600" cy="3444875"/>
          </a:xfrm>
        </p:spPr>
        <p:txBody>
          <a:bodyPr>
            <a:normAutofit fontScale="77500" lnSpcReduction="20000"/>
          </a:bodyPr>
          <a:lstStyle/>
          <a:p>
            <a:pPr>
              <a:lnSpc>
                <a:spcPct val="90000"/>
              </a:lnSpc>
            </a:pPr>
            <a:r>
              <a:rPr lang="en-US" dirty="0"/>
              <a:t>Desktop computers</a:t>
            </a:r>
          </a:p>
          <a:p>
            <a:pPr lvl="1">
              <a:lnSpc>
                <a:spcPct val="90000"/>
              </a:lnSpc>
            </a:pPr>
            <a:r>
              <a:rPr lang="en-US" sz="2000" dirty="0" smtClean="0"/>
              <a:t>Micro/Mini Computers </a:t>
            </a:r>
          </a:p>
          <a:p>
            <a:pPr lvl="1">
              <a:lnSpc>
                <a:spcPct val="90000"/>
              </a:lnSpc>
            </a:pPr>
            <a:r>
              <a:rPr lang="en-US" sz="2000" dirty="0" smtClean="0"/>
              <a:t>General </a:t>
            </a:r>
            <a:r>
              <a:rPr lang="en-US" sz="2000" dirty="0"/>
              <a:t>purpose, variety of software</a:t>
            </a:r>
          </a:p>
          <a:p>
            <a:pPr lvl="1">
              <a:lnSpc>
                <a:spcPct val="90000"/>
              </a:lnSpc>
            </a:pPr>
            <a:r>
              <a:rPr lang="en-US" sz="2000" dirty="0"/>
              <a:t>Subject to </a:t>
            </a:r>
            <a:r>
              <a:rPr lang="en-US" sz="2000" b="1" dirty="0">
                <a:solidFill>
                  <a:srgbClr val="C00000"/>
                </a:solidFill>
              </a:rPr>
              <a:t>cost/performance </a:t>
            </a:r>
            <a:r>
              <a:rPr lang="en-US" sz="2000" dirty="0"/>
              <a:t>tradeoff</a:t>
            </a:r>
          </a:p>
          <a:p>
            <a:pPr>
              <a:lnSpc>
                <a:spcPct val="90000"/>
              </a:lnSpc>
            </a:pPr>
            <a:r>
              <a:rPr lang="en-US" dirty="0"/>
              <a:t>Server computers</a:t>
            </a:r>
          </a:p>
          <a:p>
            <a:pPr lvl="1">
              <a:lnSpc>
                <a:spcPct val="90000"/>
              </a:lnSpc>
            </a:pPr>
            <a:r>
              <a:rPr lang="en-US" sz="2000" dirty="0"/>
              <a:t>Network based</a:t>
            </a:r>
          </a:p>
          <a:p>
            <a:pPr lvl="1">
              <a:lnSpc>
                <a:spcPct val="90000"/>
              </a:lnSpc>
            </a:pPr>
            <a:r>
              <a:rPr lang="en-US" sz="2000" b="1" dirty="0">
                <a:solidFill>
                  <a:srgbClr val="C00000"/>
                </a:solidFill>
              </a:rPr>
              <a:t>High capacity, performance, reliability</a:t>
            </a:r>
          </a:p>
          <a:p>
            <a:pPr lvl="1">
              <a:lnSpc>
                <a:spcPct val="90000"/>
              </a:lnSpc>
            </a:pPr>
            <a:r>
              <a:rPr lang="en-US" sz="2000" dirty="0"/>
              <a:t>Range from small servers to building sized</a:t>
            </a:r>
          </a:p>
          <a:p>
            <a:pPr>
              <a:lnSpc>
                <a:spcPct val="90000"/>
              </a:lnSpc>
            </a:pPr>
            <a:r>
              <a:rPr lang="en-US" b="1" dirty="0">
                <a:solidFill>
                  <a:srgbClr val="C00000"/>
                </a:solidFill>
              </a:rPr>
              <a:t>Embedded computers</a:t>
            </a:r>
          </a:p>
          <a:p>
            <a:pPr lvl="1">
              <a:lnSpc>
                <a:spcPct val="90000"/>
              </a:lnSpc>
            </a:pPr>
            <a:r>
              <a:rPr lang="en-US" sz="2000" dirty="0"/>
              <a:t>Hidden as components of systems</a:t>
            </a:r>
          </a:p>
          <a:p>
            <a:pPr lvl="1">
              <a:lnSpc>
                <a:spcPct val="90000"/>
              </a:lnSpc>
            </a:pPr>
            <a:r>
              <a:rPr lang="en-US" sz="2000" dirty="0"/>
              <a:t>Stringent power/performance/cost constraints</a:t>
            </a:r>
            <a:endParaRPr lang="en-AU" sz="2000" dirty="0"/>
          </a:p>
        </p:txBody>
      </p:sp>
    </p:spTree>
    <p:extLst>
      <p:ext uri="{BB962C8B-B14F-4D97-AF65-F5344CB8AC3E}">
        <p14:creationId xmlns:p14="http://schemas.microsoft.com/office/powerpoint/2010/main" val="3920718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1143000" y="457729"/>
            <a:ext cx="6799263" cy="1303338"/>
          </a:xfrm>
        </p:spPr>
        <p:txBody>
          <a:bodyPr/>
          <a:lstStyle/>
          <a:p>
            <a:r>
              <a:rPr lang="en-US" b="1" dirty="0"/>
              <a:t>The Processor Market</a:t>
            </a:r>
            <a:endParaRPr lang="en-AU" b="1" dirty="0"/>
          </a:p>
        </p:txBody>
      </p:sp>
      <p:pic>
        <p:nvPicPr>
          <p:cNvPr id="224266" name="Picture 10" descr="f01-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68" y="1676400"/>
            <a:ext cx="5495925" cy="4460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1049912" y="3553191"/>
            <a:ext cx="1074913" cy="369332"/>
          </a:xfrm>
          <a:prstGeom prst="rect">
            <a:avLst/>
          </a:prstGeom>
          <a:noFill/>
        </p:spPr>
        <p:txBody>
          <a:bodyPr wrap="square" rtlCol="0">
            <a:spAutoFit/>
          </a:bodyPr>
          <a:lstStyle/>
          <a:p>
            <a:r>
              <a:rPr lang="en-US" dirty="0" smtClean="0"/>
              <a:t>Millions</a:t>
            </a:r>
          </a:p>
        </p:txBody>
      </p:sp>
    </p:spTree>
    <p:extLst>
      <p:ext uri="{BB962C8B-B14F-4D97-AF65-F5344CB8AC3E}">
        <p14:creationId xmlns:p14="http://schemas.microsoft.com/office/powerpoint/2010/main" val="307839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2</a:t>
            </a:fld>
            <a:endParaRPr lang="en-US"/>
          </a:p>
        </p:txBody>
      </p:sp>
      <p:sp>
        <p:nvSpPr>
          <p:cNvPr id="2" name="Title 1"/>
          <p:cNvSpPr>
            <a:spLocks noGrp="1"/>
          </p:cNvSpPr>
          <p:nvPr>
            <p:ph type="title" idx="4294967295"/>
          </p:nvPr>
        </p:nvSpPr>
        <p:spPr>
          <a:xfrm>
            <a:off x="1066800" y="381000"/>
            <a:ext cx="6799263" cy="1303338"/>
          </a:xfrm>
        </p:spPr>
        <p:txBody>
          <a:bodyPr/>
          <a:lstStyle/>
          <a:p>
            <a:r>
              <a:rPr lang="en-US" b="1" dirty="0" smtClean="0"/>
              <a:t>Instructor Information</a:t>
            </a:r>
            <a:endParaRPr lang="en-US" b="1" dirty="0"/>
          </a:p>
        </p:txBody>
      </p:sp>
      <p:sp>
        <p:nvSpPr>
          <p:cNvPr id="3" name="Content Placeholder 2"/>
          <p:cNvSpPr>
            <a:spLocks noGrp="1"/>
          </p:cNvSpPr>
          <p:nvPr>
            <p:ph idx="4294967295"/>
          </p:nvPr>
        </p:nvSpPr>
        <p:spPr>
          <a:xfrm>
            <a:off x="914400" y="1676400"/>
            <a:ext cx="7543800" cy="4800600"/>
          </a:xfrm>
        </p:spPr>
        <p:txBody>
          <a:bodyPr/>
          <a:lstStyle/>
          <a:p>
            <a:pPr marL="0">
              <a:spcBef>
                <a:spcPts val="600"/>
              </a:spcBef>
              <a:spcAft>
                <a:spcPts val="600"/>
              </a:spcAft>
            </a:pPr>
            <a:r>
              <a:rPr lang="en-US" b="1" dirty="0" smtClean="0"/>
              <a:t>Lecture</a:t>
            </a:r>
            <a:r>
              <a:rPr lang="en-US" dirty="0" smtClean="0"/>
              <a:t> 	MWF 11:30am-12:20pm     Hodge 254</a:t>
            </a:r>
          </a:p>
          <a:p>
            <a:pPr marL="0">
              <a:spcBef>
                <a:spcPts val="600"/>
              </a:spcBef>
              <a:spcAft>
                <a:spcPts val="600"/>
              </a:spcAft>
            </a:pPr>
            <a:r>
              <a:rPr lang="en-US" b="1" dirty="0" smtClean="0"/>
              <a:t>Instructor:</a:t>
            </a:r>
            <a:r>
              <a:rPr lang="en-US" dirty="0" smtClean="0"/>
              <a:t>	AKM </a:t>
            </a:r>
            <a:r>
              <a:rPr lang="en-US" b="1" dirty="0" smtClean="0"/>
              <a:t>Jahangir </a:t>
            </a:r>
            <a:r>
              <a:rPr lang="en-US" dirty="0" err="1" smtClean="0"/>
              <a:t>Alam</a:t>
            </a:r>
            <a:r>
              <a:rPr lang="en-US" dirty="0" smtClean="0"/>
              <a:t> </a:t>
            </a:r>
            <a:r>
              <a:rPr lang="en-US" dirty="0" err="1" smtClean="0"/>
              <a:t>Majumder</a:t>
            </a:r>
            <a:r>
              <a:rPr lang="en-US" dirty="0" smtClean="0"/>
              <a:t> </a:t>
            </a:r>
          </a:p>
          <a:p>
            <a:pPr marL="400050" lvl="2">
              <a:spcBef>
                <a:spcPts val="600"/>
              </a:spcBef>
              <a:spcAft>
                <a:spcPts val="600"/>
              </a:spcAft>
            </a:pPr>
            <a:r>
              <a:rPr lang="en-US" b="1" dirty="0" smtClean="0"/>
              <a:t>Office: </a:t>
            </a:r>
            <a:r>
              <a:rPr lang="en-US" dirty="0" smtClean="0"/>
              <a:t>Hodge 239</a:t>
            </a:r>
          </a:p>
          <a:p>
            <a:pPr marL="400050" lvl="2">
              <a:spcBef>
                <a:spcPts val="600"/>
              </a:spcBef>
              <a:spcAft>
                <a:spcPts val="600"/>
              </a:spcAft>
            </a:pPr>
            <a:r>
              <a:rPr lang="en-US" b="1" dirty="0" smtClean="0"/>
              <a:t>Office hours: </a:t>
            </a:r>
            <a:r>
              <a:rPr lang="en-US" dirty="0" smtClean="0"/>
              <a:t>MW 9:30-11:00am</a:t>
            </a:r>
            <a:r>
              <a:rPr lang="en-US" dirty="0"/>
              <a:t>, </a:t>
            </a:r>
            <a:r>
              <a:rPr lang="en-US" dirty="0" smtClean="0"/>
              <a:t>W 1:00 -2:00pm</a:t>
            </a:r>
            <a:r>
              <a:rPr lang="en-US" dirty="0"/>
              <a:t>; other times by </a:t>
            </a:r>
            <a:r>
              <a:rPr lang="en-US" dirty="0" smtClean="0"/>
              <a:t>appointment</a:t>
            </a:r>
          </a:p>
          <a:p>
            <a:pPr marL="400050" lvl="2">
              <a:spcBef>
                <a:spcPts val="600"/>
              </a:spcBef>
              <a:spcAft>
                <a:spcPts val="600"/>
              </a:spcAft>
            </a:pPr>
            <a:r>
              <a:rPr lang="en-US" b="1" dirty="0" smtClean="0"/>
              <a:t>E-mail: </a:t>
            </a:r>
            <a:r>
              <a:rPr lang="en-US" dirty="0" smtClean="0">
                <a:hlinkClick r:id="rId2"/>
              </a:rPr>
              <a:t>majumder@uscupstate.edu</a:t>
            </a:r>
            <a:r>
              <a:rPr lang="en-US" dirty="0" smtClean="0"/>
              <a:t> 	   </a:t>
            </a:r>
            <a:r>
              <a:rPr lang="en-US" b="1" dirty="0" smtClean="0"/>
              <a:t>Phone: </a:t>
            </a:r>
            <a:r>
              <a:rPr lang="en-US" dirty="0" smtClean="0"/>
              <a:t>864-503-5206</a:t>
            </a:r>
          </a:p>
          <a:p>
            <a:endParaRPr lang="en-US" dirty="0"/>
          </a:p>
        </p:txBody>
      </p:sp>
    </p:spTree>
    <p:extLst>
      <p:ext uri="{BB962C8B-B14F-4D97-AF65-F5344CB8AC3E}">
        <p14:creationId xmlns:p14="http://schemas.microsoft.com/office/powerpoint/2010/main" val="2471217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66" name="Picture 10" descr="f01-0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1360488"/>
            <a:ext cx="3829050" cy="43735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249858" name="Rectangle 2"/>
          <p:cNvSpPr>
            <a:spLocks noGrp="1" noChangeArrowheads="1"/>
          </p:cNvSpPr>
          <p:nvPr>
            <p:ph type="title" idx="4294967295"/>
          </p:nvPr>
        </p:nvSpPr>
        <p:spPr>
          <a:xfrm>
            <a:off x="1219994" y="228600"/>
            <a:ext cx="6797675" cy="1303338"/>
          </a:xfrm>
        </p:spPr>
        <p:txBody>
          <a:bodyPr/>
          <a:lstStyle/>
          <a:p>
            <a:r>
              <a:rPr lang="en-US" b="1" dirty="0"/>
              <a:t>Anatomy of a Computer</a:t>
            </a:r>
          </a:p>
        </p:txBody>
      </p:sp>
      <p:sp>
        <p:nvSpPr>
          <p:cNvPr id="249861" name="AutoShape 5"/>
          <p:cNvSpPr>
            <a:spLocks/>
          </p:cNvSpPr>
          <p:nvPr/>
        </p:nvSpPr>
        <p:spPr bwMode="auto">
          <a:xfrm>
            <a:off x="685800" y="2008188"/>
            <a:ext cx="1220788" cy="887412"/>
          </a:xfrm>
          <a:prstGeom prst="borderCallout1">
            <a:avLst>
              <a:gd name="adj1" fmla="val 15861"/>
              <a:gd name="adj2" fmla="val 107060"/>
              <a:gd name="adj3" fmla="val 17843"/>
              <a:gd name="adj4" fmla="val 168236"/>
            </a:avLst>
          </a:prstGeom>
          <a:noFill/>
          <a:ln w="12700">
            <a:solidFill>
              <a:schemeClr val="tx1"/>
            </a:solidFill>
            <a:miter lim="800000"/>
            <a:headEnd/>
            <a:tailEnd type="triangle" w="med" len="med"/>
          </a:ln>
          <a:effectLst/>
        </p:spPr>
        <p:txBody>
          <a:bodyPr/>
          <a:lstStyle/>
          <a:p>
            <a:pPr algn="ctr"/>
            <a:r>
              <a:rPr lang="en-US" dirty="0"/>
              <a:t>Output device</a:t>
            </a:r>
            <a:endParaRPr lang="en-AU" dirty="0"/>
          </a:p>
        </p:txBody>
      </p:sp>
      <p:sp>
        <p:nvSpPr>
          <p:cNvPr id="249862" name="AutoShape 6"/>
          <p:cNvSpPr>
            <a:spLocks/>
          </p:cNvSpPr>
          <p:nvPr/>
        </p:nvSpPr>
        <p:spPr bwMode="auto">
          <a:xfrm>
            <a:off x="609600" y="4897249"/>
            <a:ext cx="1373188" cy="792162"/>
          </a:xfrm>
          <a:prstGeom prst="borderCallout1">
            <a:avLst>
              <a:gd name="adj1" fmla="val 15861"/>
              <a:gd name="adj2" fmla="val 107060"/>
              <a:gd name="adj3" fmla="val 40528"/>
              <a:gd name="adj4" fmla="val 175884"/>
            </a:avLst>
          </a:prstGeom>
          <a:noFill/>
          <a:ln w="12700">
            <a:solidFill>
              <a:schemeClr val="tx1"/>
            </a:solidFill>
            <a:miter lim="800000"/>
            <a:headEnd/>
            <a:tailEnd type="triangle" w="med" len="med"/>
          </a:ln>
          <a:effectLst/>
        </p:spPr>
        <p:txBody>
          <a:bodyPr/>
          <a:lstStyle/>
          <a:p>
            <a:pPr algn="ctr"/>
            <a:r>
              <a:rPr lang="en-US" dirty="0"/>
              <a:t>Input device</a:t>
            </a:r>
            <a:endParaRPr lang="en-AU" dirty="0"/>
          </a:p>
        </p:txBody>
      </p:sp>
      <p:sp>
        <p:nvSpPr>
          <p:cNvPr id="249863" name="AutoShape 7"/>
          <p:cNvSpPr>
            <a:spLocks/>
          </p:cNvSpPr>
          <p:nvPr/>
        </p:nvSpPr>
        <p:spPr bwMode="auto">
          <a:xfrm>
            <a:off x="7019925" y="4889500"/>
            <a:ext cx="1079500" cy="720725"/>
          </a:xfrm>
          <a:prstGeom prst="borderCallout1">
            <a:avLst>
              <a:gd name="adj1" fmla="val 15861"/>
              <a:gd name="adj2" fmla="val -7060"/>
              <a:gd name="adj3" fmla="val 49560"/>
              <a:gd name="adj4" fmla="val -84264"/>
            </a:avLst>
          </a:prstGeom>
          <a:noFill/>
          <a:ln w="12700">
            <a:solidFill>
              <a:schemeClr val="tx1"/>
            </a:solidFill>
            <a:miter lim="800000"/>
            <a:headEnd/>
            <a:tailEnd type="triangle" w="med" len="med"/>
          </a:ln>
          <a:effectLst/>
        </p:spPr>
        <p:txBody>
          <a:bodyPr/>
          <a:lstStyle/>
          <a:p>
            <a:pPr algn="ctr"/>
            <a:r>
              <a:rPr lang="en-US" dirty="0"/>
              <a:t>Input device</a:t>
            </a:r>
            <a:endParaRPr lang="en-AU" dirty="0"/>
          </a:p>
        </p:txBody>
      </p:sp>
      <p:sp>
        <p:nvSpPr>
          <p:cNvPr id="249864" name="AutoShape 8"/>
          <p:cNvSpPr>
            <a:spLocks/>
          </p:cNvSpPr>
          <p:nvPr/>
        </p:nvSpPr>
        <p:spPr bwMode="auto">
          <a:xfrm>
            <a:off x="6888320" y="3429000"/>
            <a:ext cx="1569880" cy="817562"/>
          </a:xfrm>
          <a:prstGeom prst="borderCallout1">
            <a:avLst>
              <a:gd name="adj1" fmla="val 15861"/>
              <a:gd name="adj2" fmla="val -7060"/>
              <a:gd name="adj3" fmla="val 63875"/>
              <a:gd name="adj4" fmla="val -135736"/>
            </a:avLst>
          </a:prstGeom>
          <a:noFill/>
          <a:ln w="12700">
            <a:solidFill>
              <a:schemeClr val="tx1"/>
            </a:solidFill>
            <a:miter lim="800000"/>
            <a:headEnd/>
            <a:tailEnd type="triangle" w="med" len="med"/>
          </a:ln>
          <a:effectLst/>
        </p:spPr>
        <p:txBody>
          <a:bodyPr/>
          <a:lstStyle/>
          <a:p>
            <a:pPr algn="ctr"/>
            <a:r>
              <a:rPr lang="en-US" dirty="0"/>
              <a:t>Network cable</a:t>
            </a:r>
            <a:endParaRPr lang="en-AU" dirty="0"/>
          </a:p>
        </p:txBody>
      </p:sp>
    </p:spTree>
    <p:extLst>
      <p:ext uri="{BB962C8B-B14F-4D97-AF65-F5344CB8AC3E}">
        <p14:creationId xmlns:p14="http://schemas.microsoft.com/office/powerpoint/2010/main" val="1573048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11200" y="914400"/>
            <a:ext cx="7747000" cy="1303867"/>
          </a:xfrm>
        </p:spPr>
        <p:txBody>
          <a:bodyPr>
            <a:normAutofit fontScale="90000"/>
          </a:bodyPr>
          <a:lstStyle/>
          <a:p>
            <a:pPr eaLnBrk="1" hangingPunct="1"/>
            <a:r>
              <a:rPr lang="en-US" b="1" dirty="0" smtClean="0"/>
              <a:t>Overview of Physical Implementations</a:t>
            </a:r>
          </a:p>
        </p:txBody>
      </p:sp>
      <p:sp>
        <p:nvSpPr>
          <p:cNvPr id="37891" name="AutoShape 3"/>
          <p:cNvSpPr>
            <a:spLocks noGrp="1" noChangeArrowheads="1"/>
          </p:cNvSpPr>
          <p:nvPr>
            <p:ph idx="4294967295"/>
          </p:nvPr>
        </p:nvSpPr>
        <p:spPr>
          <a:xfrm>
            <a:off x="838200" y="2514600"/>
            <a:ext cx="7620000" cy="3444875"/>
          </a:xfrm>
        </p:spPr>
        <p:txBody>
          <a:bodyPr>
            <a:normAutofit fontScale="85000" lnSpcReduction="20000"/>
          </a:bodyPr>
          <a:lstStyle/>
          <a:p>
            <a:pPr marL="203200" indent="-203200" eaLnBrk="1" hangingPunct="1">
              <a:lnSpc>
                <a:spcPct val="65000"/>
              </a:lnSpc>
            </a:pPr>
            <a:r>
              <a:rPr lang="en-US" sz="2800" dirty="0" smtClean="0"/>
              <a:t>The hardware out of which we make systems</a:t>
            </a:r>
          </a:p>
          <a:p>
            <a:pPr marL="203200" indent="-203200" eaLnBrk="1" hangingPunct="1">
              <a:lnSpc>
                <a:spcPct val="65000"/>
              </a:lnSpc>
            </a:pPr>
            <a:endParaRPr lang="en-US" sz="1600" dirty="0" smtClean="0"/>
          </a:p>
          <a:p>
            <a:pPr marL="685800" lvl="1" indent="-190500" eaLnBrk="1" hangingPunct="1">
              <a:lnSpc>
                <a:spcPct val="65000"/>
              </a:lnSpc>
            </a:pPr>
            <a:r>
              <a:rPr lang="en-US" sz="2400" dirty="0" smtClean="0"/>
              <a:t>Integrated Circuits (ICs)</a:t>
            </a:r>
          </a:p>
          <a:p>
            <a:pPr marL="1257300" lvl="2" indent="-342900" eaLnBrk="1" hangingPunct="1">
              <a:lnSpc>
                <a:spcPct val="75000"/>
              </a:lnSpc>
            </a:pPr>
            <a:r>
              <a:rPr lang="en-US" sz="2000" b="1" dirty="0" smtClean="0">
                <a:solidFill>
                  <a:srgbClr val="C00000"/>
                </a:solidFill>
              </a:rPr>
              <a:t>Combinational logic circuits, memory elements, analog interfaces. </a:t>
            </a:r>
          </a:p>
          <a:p>
            <a:pPr marL="685800" lvl="1" indent="-190500" eaLnBrk="1" hangingPunct="1">
              <a:lnSpc>
                <a:spcPct val="65000"/>
              </a:lnSpc>
            </a:pPr>
            <a:r>
              <a:rPr lang="en-US" sz="2400" dirty="0" smtClean="0"/>
              <a:t>Printed Circuits (PC) boards</a:t>
            </a:r>
          </a:p>
          <a:p>
            <a:pPr marL="1257300" lvl="2" indent="-342900" eaLnBrk="1" hangingPunct="1">
              <a:lnSpc>
                <a:spcPct val="75000"/>
              </a:lnSpc>
            </a:pPr>
            <a:r>
              <a:rPr lang="en-US" sz="2000" b="1" dirty="0">
                <a:solidFill>
                  <a:srgbClr val="C00000"/>
                </a:solidFill>
              </a:rPr>
              <a:t>S</a:t>
            </a:r>
            <a:r>
              <a:rPr lang="en-US" sz="2000" b="1" dirty="0" smtClean="0">
                <a:solidFill>
                  <a:srgbClr val="C00000"/>
                </a:solidFill>
              </a:rPr>
              <a:t>ubstrate for ICs and interconnection, distribution of CLK, </a:t>
            </a:r>
            <a:r>
              <a:rPr lang="en-US" sz="2000" b="1" dirty="0" err="1" smtClean="0">
                <a:solidFill>
                  <a:srgbClr val="C00000"/>
                </a:solidFill>
              </a:rPr>
              <a:t>Vdd</a:t>
            </a:r>
            <a:r>
              <a:rPr lang="en-US" sz="2000" b="1" dirty="0" smtClean="0">
                <a:solidFill>
                  <a:srgbClr val="C00000"/>
                </a:solidFill>
              </a:rPr>
              <a:t>, and GND signals, heat dissipation. </a:t>
            </a:r>
          </a:p>
          <a:p>
            <a:pPr marL="685800" lvl="1" indent="-190500" eaLnBrk="1" hangingPunct="1">
              <a:lnSpc>
                <a:spcPct val="65000"/>
              </a:lnSpc>
            </a:pPr>
            <a:r>
              <a:rPr lang="en-US" sz="2400" dirty="0" smtClean="0"/>
              <a:t>Power Supplies</a:t>
            </a:r>
          </a:p>
          <a:p>
            <a:pPr marL="1257300" lvl="2" indent="-342900" eaLnBrk="1" hangingPunct="1">
              <a:lnSpc>
                <a:spcPct val="75000"/>
              </a:lnSpc>
            </a:pPr>
            <a:r>
              <a:rPr lang="en-US" sz="2000" dirty="0" smtClean="0"/>
              <a:t>Converts line AC voltage to regulated DC low voltage levels. </a:t>
            </a:r>
          </a:p>
          <a:p>
            <a:pPr marL="685800" lvl="1" indent="-190500" eaLnBrk="1" hangingPunct="1">
              <a:lnSpc>
                <a:spcPct val="65000"/>
              </a:lnSpc>
            </a:pPr>
            <a:r>
              <a:rPr lang="en-US" sz="2400" dirty="0" smtClean="0"/>
              <a:t>Chassis (rack, card case, ...) </a:t>
            </a:r>
          </a:p>
          <a:p>
            <a:pPr marL="1257300" lvl="2" indent="-342900" eaLnBrk="1" hangingPunct="1">
              <a:lnSpc>
                <a:spcPct val="75000"/>
              </a:lnSpc>
            </a:pPr>
            <a:r>
              <a:rPr lang="en-US" sz="2000" dirty="0" smtClean="0"/>
              <a:t>holds boards, power supply, provides physical interface to user or other systems. </a:t>
            </a:r>
          </a:p>
          <a:p>
            <a:pPr marL="685800" lvl="1" indent="-190500" eaLnBrk="1" hangingPunct="1">
              <a:lnSpc>
                <a:spcPct val="65000"/>
              </a:lnSpc>
            </a:pPr>
            <a:r>
              <a:rPr lang="en-US" sz="2400" dirty="0" smtClean="0"/>
              <a:t>Connectors and Cables. </a:t>
            </a:r>
          </a:p>
        </p:txBody>
      </p:sp>
    </p:spTree>
    <p:extLst>
      <p:ext uri="{BB962C8B-B14F-4D97-AF65-F5344CB8AC3E}">
        <p14:creationId xmlns:p14="http://schemas.microsoft.com/office/powerpoint/2010/main" val="1526921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8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idx="4294967295"/>
          </p:nvPr>
        </p:nvSpPr>
        <p:spPr>
          <a:xfrm>
            <a:off x="762000" y="2188369"/>
            <a:ext cx="7162800" cy="3444875"/>
          </a:xfrm>
        </p:spPr>
        <p:txBody>
          <a:bodyPr>
            <a:normAutofit lnSpcReduction="10000"/>
          </a:bodyPr>
          <a:lstStyle/>
          <a:p>
            <a:r>
              <a:rPr lang="en-US" sz="2800" dirty="0"/>
              <a:t>Optical mouse</a:t>
            </a:r>
          </a:p>
          <a:p>
            <a:pPr lvl="1"/>
            <a:r>
              <a:rPr lang="en-US" sz="2400" b="0" dirty="0"/>
              <a:t>LED illuminates desktop</a:t>
            </a:r>
          </a:p>
          <a:p>
            <a:pPr lvl="1"/>
            <a:r>
              <a:rPr lang="en-US" sz="2400" b="0" dirty="0"/>
              <a:t>Small </a:t>
            </a:r>
            <a:r>
              <a:rPr lang="en-US" sz="2400" b="1" dirty="0" smtClean="0">
                <a:solidFill>
                  <a:srgbClr val="C00000"/>
                </a:solidFill>
              </a:rPr>
              <a:t>low-resolution</a:t>
            </a:r>
            <a:r>
              <a:rPr lang="en-US" sz="2400" b="0" dirty="0" smtClean="0"/>
              <a:t> </a:t>
            </a:r>
            <a:r>
              <a:rPr lang="en-US" sz="2400" b="0" dirty="0"/>
              <a:t>camera</a:t>
            </a:r>
          </a:p>
          <a:p>
            <a:pPr lvl="1"/>
            <a:r>
              <a:rPr lang="en-US" sz="2400" b="0" dirty="0"/>
              <a:t>Basic image processor</a:t>
            </a:r>
          </a:p>
          <a:p>
            <a:pPr lvl="2"/>
            <a:r>
              <a:rPr lang="en-US" sz="2000" dirty="0"/>
              <a:t>Looks for x, y movement</a:t>
            </a:r>
          </a:p>
          <a:p>
            <a:pPr lvl="1"/>
            <a:r>
              <a:rPr lang="en-US" sz="2400" b="0" dirty="0"/>
              <a:t>Buttons &amp; wheel</a:t>
            </a:r>
          </a:p>
          <a:p>
            <a:r>
              <a:rPr lang="en-US" sz="2800" dirty="0"/>
              <a:t>Supersedes roller-ball mechanical mouse</a:t>
            </a:r>
          </a:p>
          <a:p>
            <a:pPr lvl="1"/>
            <a:endParaRPr lang="en-US" sz="2400" dirty="0"/>
          </a:p>
        </p:txBody>
      </p:sp>
      <p:sp>
        <p:nvSpPr>
          <p:cNvPr id="251906" name="Rectangle 2"/>
          <p:cNvSpPr>
            <a:spLocks noGrp="1" noChangeArrowheads="1"/>
          </p:cNvSpPr>
          <p:nvPr>
            <p:ph type="title" idx="4294967295"/>
          </p:nvPr>
        </p:nvSpPr>
        <p:spPr>
          <a:xfrm>
            <a:off x="76200" y="411666"/>
            <a:ext cx="6799263" cy="1303337"/>
          </a:xfrm>
        </p:spPr>
        <p:txBody>
          <a:bodyPr/>
          <a:lstStyle/>
          <a:p>
            <a:r>
              <a:rPr lang="en-US" b="1" dirty="0"/>
              <a:t>Anatomy of a Mouse</a:t>
            </a:r>
          </a:p>
        </p:txBody>
      </p:sp>
      <p:pic>
        <p:nvPicPr>
          <p:cNvPr id="251911" name="Picture 7" descr="optical-mouse-explo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2812255"/>
            <a:ext cx="3173412" cy="1966913"/>
          </a:xfrm>
          <a:prstGeom prst="rect">
            <a:avLst/>
          </a:prstGeom>
          <a:noFill/>
          <a:extLst>
            <a:ext uri="{909E8E84-426E-40DD-AFC4-6F175D3DCCD1}">
              <a14:hiddenFill xmlns:a14="http://schemas.microsoft.com/office/drawing/2010/main">
                <a:solidFill>
                  <a:srgbClr val="FFFFFF"/>
                </a:solidFill>
              </a14:hiddenFill>
            </a:ext>
          </a:extLst>
        </p:spPr>
      </p:pic>
      <p:pic>
        <p:nvPicPr>
          <p:cNvPr id="251912" name="Picture 8" descr="optical-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85032"/>
            <a:ext cx="2328862" cy="170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751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idx="4294967295"/>
          </p:nvPr>
        </p:nvSpPr>
        <p:spPr>
          <a:xfrm>
            <a:off x="1066800" y="1706562"/>
            <a:ext cx="7391400" cy="3444875"/>
          </a:xfrm>
        </p:spPr>
        <p:txBody>
          <a:bodyPr/>
          <a:lstStyle/>
          <a:p>
            <a:r>
              <a:rPr lang="en-US" dirty="0"/>
              <a:t>LCD screen: picture elements </a:t>
            </a:r>
            <a:r>
              <a:rPr lang="en-US" b="1" dirty="0">
                <a:solidFill>
                  <a:srgbClr val="C00000"/>
                </a:solidFill>
              </a:rPr>
              <a:t>(pixels)</a:t>
            </a:r>
          </a:p>
          <a:p>
            <a:pPr lvl="1"/>
            <a:r>
              <a:rPr lang="en-US" dirty="0"/>
              <a:t>Mirrors content of frame </a:t>
            </a:r>
            <a:r>
              <a:rPr lang="en-US" b="1" dirty="0">
                <a:solidFill>
                  <a:srgbClr val="C00000"/>
                </a:solidFill>
              </a:rPr>
              <a:t>buffer memory</a:t>
            </a:r>
          </a:p>
        </p:txBody>
      </p:sp>
      <p:sp>
        <p:nvSpPr>
          <p:cNvPr id="252930" name="Rectangle 2"/>
          <p:cNvSpPr>
            <a:spLocks noGrp="1" noChangeArrowheads="1"/>
          </p:cNvSpPr>
          <p:nvPr>
            <p:ph type="title" idx="4294967295"/>
          </p:nvPr>
        </p:nvSpPr>
        <p:spPr>
          <a:xfrm>
            <a:off x="1176601" y="457200"/>
            <a:ext cx="6799262" cy="1303337"/>
          </a:xfrm>
        </p:spPr>
        <p:txBody>
          <a:bodyPr/>
          <a:lstStyle/>
          <a:p>
            <a:r>
              <a:rPr lang="en-US" b="1" dirty="0"/>
              <a:t>Through the Looking Glass</a:t>
            </a:r>
          </a:p>
        </p:txBody>
      </p:sp>
      <p:pic>
        <p:nvPicPr>
          <p:cNvPr id="252934" name="Picture 6" descr="f01-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19400"/>
            <a:ext cx="62484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878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Grp="1" noChangeArrowheads="1"/>
          </p:cNvSpPr>
          <p:nvPr>
            <p:ph type="title" idx="4294967295"/>
          </p:nvPr>
        </p:nvSpPr>
        <p:spPr>
          <a:xfrm>
            <a:off x="1295400" y="152400"/>
            <a:ext cx="6799263" cy="1303338"/>
          </a:xfrm>
        </p:spPr>
        <p:txBody>
          <a:bodyPr/>
          <a:lstStyle/>
          <a:p>
            <a:r>
              <a:rPr lang="en-US" b="1" dirty="0"/>
              <a:t>Opening the Box</a:t>
            </a:r>
            <a:endParaRPr lang="en-AU" b="1" dirty="0"/>
          </a:p>
        </p:txBody>
      </p:sp>
      <p:pic>
        <p:nvPicPr>
          <p:cNvPr id="202769" name="Picture 17" descr="f01-0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295400"/>
            <a:ext cx="4425950" cy="4791075"/>
          </a:xfrm>
          <a:prstGeom prst="rect">
            <a:avLst/>
          </a:prstGeom>
          <a:noFill/>
          <a:extLst>
            <a:ext uri="{909E8E84-426E-40DD-AFC4-6F175D3DCCD1}">
              <a14:hiddenFill xmlns:a14="http://schemas.microsoft.com/office/drawing/2010/main">
                <a:solidFill>
                  <a:srgbClr val="FFFFFF"/>
                </a:solidFill>
              </a14:hiddenFill>
            </a:ext>
          </a:extLst>
        </p:spPr>
      </p:pic>
      <p:pic>
        <p:nvPicPr>
          <p:cNvPr id="202770" name="Picture 18" descr="f01-08-P374493"/>
          <p:cNvPicPr>
            <a:picLocks noChangeAspect="1" noChangeArrowheads="1"/>
          </p:cNvPicPr>
          <p:nvPr/>
        </p:nvPicPr>
        <p:blipFill>
          <a:blip r:embed="rId4">
            <a:extLst>
              <a:ext uri="{28A0092B-C50C-407E-A947-70E740481C1C}">
                <a14:useLocalDpi xmlns:a14="http://schemas.microsoft.com/office/drawing/2010/main" val="0"/>
              </a:ext>
            </a:extLst>
          </a:blip>
          <a:srcRect r="49309"/>
          <a:stretch>
            <a:fillRect/>
          </a:stretch>
        </p:blipFill>
        <p:spPr bwMode="auto">
          <a:xfrm>
            <a:off x="5486400" y="1600200"/>
            <a:ext cx="273685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96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66800" y="457200"/>
            <a:ext cx="6798735" cy="1303867"/>
          </a:xfrm>
        </p:spPr>
        <p:txBody>
          <a:bodyPr/>
          <a:lstStyle/>
          <a:p>
            <a:r>
              <a:rPr lang="en-US" b="1" dirty="0"/>
              <a:t>Inside the Processor</a:t>
            </a:r>
            <a:endParaRPr lang="en-AU" b="1" dirty="0"/>
          </a:p>
        </p:txBody>
      </p:sp>
      <p:sp>
        <p:nvSpPr>
          <p:cNvPr id="205843" name="Rectangle 19"/>
          <p:cNvSpPr>
            <a:spLocks noGrp="1" noChangeArrowheads="1"/>
          </p:cNvSpPr>
          <p:nvPr>
            <p:ph idx="4294967295"/>
          </p:nvPr>
        </p:nvSpPr>
        <p:spPr>
          <a:xfrm>
            <a:off x="880268" y="1447800"/>
            <a:ext cx="7467600" cy="3444875"/>
          </a:xfrm>
        </p:spPr>
        <p:txBody>
          <a:bodyPr/>
          <a:lstStyle/>
          <a:p>
            <a:r>
              <a:rPr lang="en-US" dirty="0"/>
              <a:t>AMD Barcelona: 4 </a:t>
            </a:r>
            <a:r>
              <a:rPr lang="en-US" dirty="0" smtClean="0"/>
              <a:t>processor (</a:t>
            </a:r>
            <a:r>
              <a:rPr lang="en-US" b="1" dirty="0" smtClean="0">
                <a:solidFill>
                  <a:srgbClr val="C00000"/>
                </a:solidFill>
              </a:rPr>
              <a:t>microprocessor) </a:t>
            </a:r>
            <a:r>
              <a:rPr lang="en-US" dirty="0" smtClean="0"/>
              <a:t>cores</a:t>
            </a:r>
          </a:p>
          <a:p>
            <a:pPr lvl="3"/>
            <a:r>
              <a:rPr lang="en-US" b="1" dirty="0" err="1" smtClean="0">
                <a:solidFill>
                  <a:srgbClr val="C00000"/>
                </a:solidFill>
              </a:rPr>
              <a:t>Datapath</a:t>
            </a:r>
            <a:r>
              <a:rPr lang="en-US" b="1" dirty="0" smtClean="0">
                <a:solidFill>
                  <a:srgbClr val="C00000"/>
                </a:solidFill>
              </a:rPr>
              <a:t> and control</a:t>
            </a:r>
          </a:p>
          <a:p>
            <a:pPr lvl="1"/>
            <a:endParaRPr lang="en-US" dirty="0" smtClean="0"/>
          </a:p>
          <a:p>
            <a:endParaRPr lang="en-US" dirty="0"/>
          </a:p>
        </p:txBody>
      </p:sp>
      <p:pic>
        <p:nvPicPr>
          <p:cNvPr id="205844" name="Picture 20" descr="f01-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54275"/>
            <a:ext cx="7704137" cy="348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209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1"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8" y="952500"/>
            <a:ext cx="2695575" cy="2030413"/>
          </a:xfrm>
          <a:prstGeom prst="rect">
            <a:avLst/>
          </a:prstGeom>
          <a:noFill/>
          <a:extLst>
            <a:ext uri="{909E8E84-426E-40DD-AFC4-6F175D3DCCD1}">
              <a14:hiddenFill xmlns:a14="http://schemas.microsoft.com/office/drawing/2010/main">
                <a:solidFill>
                  <a:srgbClr val="FFFFFF"/>
                </a:solidFill>
              </a14:hiddenFill>
            </a:ext>
          </a:extLst>
        </p:spPr>
      </p:pic>
      <p:sp>
        <p:nvSpPr>
          <p:cNvPr id="256003" name="Rectangle 3"/>
          <p:cNvSpPr>
            <a:spLocks noGrp="1" noChangeArrowheads="1"/>
          </p:cNvSpPr>
          <p:nvPr>
            <p:ph idx="4294967295"/>
          </p:nvPr>
        </p:nvSpPr>
        <p:spPr>
          <a:xfrm>
            <a:off x="533400" y="1419225"/>
            <a:ext cx="6799263" cy="3444875"/>
          </a:xfrm>
        </p:spPr>
        <p:txBody>
          <a:bodyPr>
            <a:normAutofit/>
          </a:bodyPr>
          <a:lstStyle/>
          <a:p>
            <a:r>
              <a:rPr lang="en-US" sz="2400" b="1" dirty="0">
                <a:solidFill>
                  <a:srgbClr val="C00000"/>
                </a:solidFill>
              </a:rPr>
              <a:t>Volatile</a:t>
            </a:r>
            <a:r>
              <a:rPr lang="en-US" sz="2400" dirty="0"/>
              <a:t> </a:t>
            </a:r>
            <a:r>
              <a:rPr lang="en-US" sz="2400" dirty="0" smtClean="0"/>
              <a:t>main/primary </a:t>
            </a:r>
            <a:r>
              <a:rPr lang="en-US" sz="2400" dirty="0"/>
              <a:t>memory</a:t>
            </a:r>
          </a:p>
          <a:p>
            <a:pPr lvl="1"/>
            <a:r>
              <a:rPr lang="en-US" sz="2000" dirty="0"/>
              <a:t>Loses instructions and data when power off</a:t>
            </a:r>
          </a:p>
          <a:p>
            <a:r>
              <a:rPr lang="en-US" sz="2400" b="1" dirty="0">
                <a:solidFill>
                  <a:srgbClr val="C00000"/>
                </a:solidFill>
              </a:rPr>
              <a:t>Non-volatile</a:t>
            </a:r>
            <a:r>
              <a:rPr lang="en-US" sz="2400" dirty="0"/>
              <a:t> secondary memory</a:t>
            </a:r>
          </a:p>
          <a:p>
            <a:pPr lvl="1"/>
            <a:r>
              <a:rPr lang="en-US" sz="2000" dirty="0"/>
              <a:t>Magnetic disk</a:t>
            </a:r>
          </a:p>
          <a:p>
            <a:pPr lvl="1"/>
            <a:r>
              <a:rPr lang="en-US" sz="2000" dirty="0"/>
              <a:t>Flash memory</a:t>
            </a:r>
          </a:p>
          <a:p>
            <a:pPr lvl="1"/>
            <a:r>
              <a:rPr lang="en-US" sz="2000" dirty="0"/>
              <a:t>Optical disk (CDROM, DVD)</a:t>
            </a:r>
          </a:p>
        </p:txBody>
      </p:sp>
      <p:sp>
        <p:nvSpPr>
          <p:cNvPr id="256002" name="Rectangle 2"/>
          <p:cNvSpPr>
            <a:spLocks noGrp="1" noChangeArrowheads="1"/>
          </p:cNvSpPr>
          <p:nvPr>
            <p:ph type="title" idx="4294967295"/>
          </p:nvPr>
        </p:nvSpPr>
        <p:spPr>
          <a:xfrm>
            <a:off x="-65881" y="266983"/>
            <a:ext cx="6799263" cy="1303337"/>
          </a:xfrm>
        </p:spPr>
        <p:txBody>
          <a:bodyPr/>
          <a:lstStyle/>
          <a:p>
            <a:r>
              <a:rPr lang="en-US" b="1" dirty="0"/>
              <a:t>A Safe Place for Data</a:t>
            </a:r>
          </a:p>
        </p:txBody>
      </p:sp>
      <p:pic>
        <p:nvPicPr>
          <p:cNvPr id="256009"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779" y="4343400"/>
            <a:ext cx="3342890" cy="1884323"/>
          </a:xfrm>
          <a:prstGeom prst="rect">
            <a:avLst/>
          </a:prstGeom>
          <a:noFill/>
          <a:extLst>
            <a:ext uri="{909E8E84-426E-40DD-AFC4-6F175D3DCCD1}">
              <a14:hiddenFill xmlns:a14="http://schemas.microsoft.com/office/drawing/2010/main">
                <a:solidFill>
                  <a:srgbClr val="FFFFFF"/>
                </a:solidFill>
              </a14:hiddenFill>
            </a:ext>
          </a:extLst>
        </p:spPr>
      </p:pic>
      <p:pic>
        <p:nvPicPr>
          <p:cNvPr id="256010" name="Picture 10" descr="flash-memory-explod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8982" y="305061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56012" name="Picture 12" descr="dvd-driv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2788" y="4489907"/>
            <a:ext cx="2454275" cy="145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50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idx="4294967295"/>
          </p:nvPr>
        </p:nvSpPr>
        <p:spPr>
          <a:xfrm>
            <a:off x="762000" y="1237060"/>
            <a:ext cx="7696200" cy="3444875"/>
          </a:xfrm>
        </p:spPr>
        <p:txBody>
          <a:bodyPr/>
          <a:lstStyle/>
          <a:p>
            <a:r>
              <a:rPr lang="en-US" dirty="0"/>
              <a:t>Communication and resource sharing</a:t>
            </a:r>
          </a:p>
          <a:p>
            <a:r>
              <a:rPr lang="en-US" dirty="0"/>
              <a:t>Local area network (LAN): </a:t>
            </a:r>
            <a:r>
              <a:rPr lang="en-US" b="1" dirty="0">
                <a:solidFill>
                  <a:srgbClr val="C00000"/>
                </a:solidFill>
              </a:rPr>
              <a:t>Ethernet</a:t>
            </a:r>
          </a:p>
          <a:p>
            <a:pPr lvl="1"/>
            <a:r>
              <a:rPr lang="en-US" dirty="0"/>
              <a:t>Within a building</a:t>
            </a:r>
          </a:p>
          <a:p>
            <a:r>
              <a:rPr lang="en-US" dirty="0"/>
              <a:t>Wide area network (</a:t>
            </a:r>
            <a:r>
              <a:rPr lang="en-US" dirty="0" smtClean="0"/>
              <a:t>WAN): </a:t>
            </a:r>
            <a:r>
              <a:rPr lang="en-US" b="1" dirty="0">
                <a:solidFill>
                  <a:srgbClr val="C00000"/>
                </a:solidFill>
              </a:rPr>
              <a:t>the Internet</a:t>
            </a:r>
          </a:p>
          <a:p>
            <a:r>
              <a:rPr lang="en-US" dirty="0"/>
              <a:t>Wireless network: </a:t>
            </a:r>
            <a:r>
              <a:rPr lang="en-US" b="1" dirty="0" smtClean="0">
                <a:solidFill>
                  <a:srgbClr val="C00000"/>
                </a:solidFill>
              </a:rPr>
              <a:t>Wi-Fi, </a:t>
            </a:r>
            <a:r>
              <a:rPr lang="en-US" b="1" dirty="0" err="1" smtClean="0">
                <a:solidFill>
                  <a:srgbClr val="C00000"/>
                </a:solidFill>
              </a:rPr>
              <a:t>Zigbee</a:t>
            </a:r>
            <a:r>
              <a:rPr lang="en-US" b="1" dirty="0" smtClean="0">
                <a:solidFill>
                  <a:srgbClr val="C00000"/>
                </a:solidFill>
              </a:rPr>
              <a:t>, </a:t>
            </a:r>
            <a:r>
              <a:rPr lang="en-US" b="1" dirty="0">
                <a:solidFill>
                  <a:srgbClr val="C00000"/>
                </a:solidFill>
              </a:rPr>
              <a:t>Bluetooth</a:t>
            </a:r>
          </a:p>
        </p:txBody>
      </p:sp>
      <p:sp>
        <p:nvSpPr>
          <p:cNvPr id="257026" name="Rectangle 2"/>
          <p:cNvSpPr>
            <a:spLocks noGrp="1" noChangeArrowheads="1"/>
          </p:cNvSpPr>
          <p:nvPr>
            <p:ph type="title" idx="4294967295"/>
          </p:nvPr>
        </p:nvSpPr>
        <p:spPr>
          <a:xfrm>
            <a:off x="685800" y="250032"/>
            <a:ext cx="6799263" cy="1303338"/>
          </a:xfrm>
        </p:spPr>
        <p:txBody>
          <a:bodyPr/>
          <a:lstStyle/>
          <a:p>
            <a:r>
              <a:rPr lang="en-US" b="1" dirty="0"/>
              <a:t>Networks</a:t>
            </a:r>
          </a:p>
        </p:txBody>
      </p:sp>
      <p:pic>
        <p:nvPicPr>
          <p:cNvPr id="257030" name="Picture 6" descr="ethernet-cab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923373"/>
            <a:ext cx="22891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257032"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975" y="3733800"/>
            <a:ext cx="2524125"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5678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b="1" dirty="0"/>
              <a:t>Below Your Program</a:t>
            </a:r>
            <a:endParaRPr lang="en-AU" b="1" dirty="0"/>
          </a:p>
        </p:txBody>
      </p:sp>
      <p:sp>
        <p:nvSpPr>
          <p:cNvPr id="193542" name="Rectangle 6"/>
          <p:cNvSpPr>
            <a:spLocks noGrp="1" noChangeArrowheads="1"/>
          </p:cNvSpPr>
          <p:nvPr>
            <p:ph idx="4294967295"/>
          </p:nvPr>
        </p:nvSpPr>
        <p:spPr>
          <a:xfrm>
            <a:off x="2895600" y="2438400"/>
            <a:ext cx="6799262" cy="3444875"/>
          </a:xfrm>
        </p:spPr>
        <p:txBody>
          <a:bodyPr>
            <a:normAutofit fontScale="77500" lnSpcReduction="20000"/>
          </a:bodyPr>
          <a:lstStyle/>
          <a:p>
            <a:r>
              <a:rPr lang="en-US" sz="2800" b="1" dirty="0"/>
              <a:t>Application software</a:t>
            </a:r>
          </a:p>
          <a:p>
            <a:pPr lvl="1"/>
            <a:r>
              <a:rPr lang="en-US" sz="2000" dirty="0"/>
              <a:t>Written in </a:t>
            </a:r>
            <a:r>
              <a:rPr lang="en-US" sz="2000" b="1" dirty="0" smtClean="0">
                <a:solidFill>
                  <a:srgbClr val="C00000"/>
                </a:solidFill>
              </a:rPr>
              <a:t>high-level language (HLL)</a:t>
            </a:r>
            <a:endParaRPr lang="en-US" sz="2000" b="1" dirty="0">
              <a:solidFill>
                <a:srgbClr val="C00000"/>
              </a:solidFill>
            </a:endParaRPr>
          </a:p>
          <a:p>
            <a:r>
              <a:rPr lang="en-US" sz="2800" b="1" dirty="0"/>
              <a:t>System software</a:t>
            </a:r>
          </a:p>
          <a:p>
            <a:pPr lvl="1"/>
            <a:r>
              <a:rPr lang="en-US" sz="2000" dirty="0"/>
              <a:t>Compiler: translates HLL code to machine code</a:t>
            </a:r>
          </a:p>
          <a:p>
            <a:pPr lvl="1"/>
            <a:r>
              <a:rPr lang="en-US" sz="2000" dirty="0"/>
              <a:t>Operating System: service code</a:t>
            </a:r>
          </a:p>
          <a:p>
            <a:pPr lvl="2"/>
            <a:r>
              <a:rPr lang="en-US" sz="2000" dirty="0"/>
              <a:t>Handling input/output</a:t>
            </a:r>
          </a:p>
          <a:p>
            <a:pPr lvl="2"/>
            <a:r>
              <a:rPr lang="en-US" sz="2000" dirty="0"/>
              <a:t>Managing memory and storage</a:t>
            </a:r>
          </a:p>
          <a:p>
            <a:pPr lvl="2"/>
            <a:r>
              <a:rPr lang="en-US" sz="2000" dirty="0"/>
              <a:t>Scheduling tasks &amp; sharing resources</a:t>
            </a:r>
          </a:p>
          <a:p>
            <a:r>
              <a:rPr lang="en-US" sz="2800" b="1" dirty="0">
                <a:solidFill>
                  <a:srgbClr val="C00000"/>
                </a:solidFill>
              </a:rPr>
              <a:t>Hardware</a:t>
            </a:r>
          </a:p>
          <a:p>
            <a:pPr lvl="1"/>
            <a:r>
              <a:rPr lang="en-US" sz="2000" dirty="0"/>
              <a:t>Processor, memory, I/O controllers</a:t>
            </a:r>
            <a:endParaRPr lang="en-AU" sz="2000" dirty="0"/>
          </a:p>
        </p:txBody>
      </p:sp>
      <p:pic>
        <p:nvPicPr>
          <p:cNvPr id="193547"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5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5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35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354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5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5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35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35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35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35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43000" y="762000"/>
            <a:ext cx="6798735" cy="1303867"/>
          </a:xfrm>
        </p:spPr>
        <p:txBody>
          <a:bodyPr/>
          <a:lstStyle/>
          <a:p>
            <a:pPr eaLnBrk="1" hangingPunct="1"/>
            <a:r>
              <a:rPr lang="en-US" b="1" dirty="0" smtClean="0"/>
              <a:t>How Do Computers Work?</a:t>
            </a:r>
          </a:p>
        </p:txBody>
      </p:sp>
      <p:sp>
        <p:nvSpPr>
          <p:cNvPr id="28675" name="AutoShape 3"/>
          <p:cNvSpPr>
            <a:spLocks noGrp="1" noChangeArrowheads="1"/>
          </p:cNvSpPr>
          <p:nvPr>
            <p:ph idx="4294967295"/>
          </p:nvPr>
        </p:nvSpPr>
        <p:spPr>
          <a:xfrm>
            <a:off x="838200" y="2438400"/>
            <a:ext cx="7772400" cy="3581400"/>
          </a:xfrm>
        </p:spPr>
        <p:txBody>
          <a:bodyPr>
            <a:normAutofit fontScale="70000" lnSpcReduction="20000"/>
          </a:bodyPr>
          <a:lstStyle/>
          <a:p>
            <a:pPr eaLnBrk="1" hangingPunct="1">
              <a:lnSpc>
                <a:spcPct val="90000"/>
              </a:lnSpc>
            </a:pPr>
            <a:r>
              <a:rPr lang="en-US" sz="1800" dirty="0" smtClean="0"/>
              <a:t>Need to understand abstractions such as:</a:t>
            </a:r>
          </a:p>
          <a:p>
            <a:pPr lvl="1" eaLnBrk="1" hangingPunct="1">
              <a:lnSpc>
                <a:spcPct val="90000"/>
              </a:lnSpc>
            </a:pPr>
            <a:r>
              <a:rPr lang="en-US" sz="1800" b="1" dirty="0" smtClean="0">
                <a:solidFill>
                  <a:srgbClr val="C00000"/>
                </a:solidFill>
              </a:rPr>
              <a:t>Applications software</a:t>
            </a:r>
          </a:p>
          <a:p>
            <a:pPr lvl="1" eaLnBrk="1" hangingPunct="1">
              <a:lnSpc>
                <a:spcPct val="90000"/>
              </a:lnSpc>
            </a:pPr>
            <a:r>
              <a:rPr lang="en-US" sz="1800" b="1" dirty="0" smtClean="0">
                <a:solidFill>
                  <a:srgbClr val="C00000"/>
                </a:solidFill>
              </a:rPr>
              <a:t>Systems software</a:t>
            </a:r>
          </a:p>
          <a:p>
            <a:pPr lvl="1" eaLnBrk="1" hangingPunct="1">
              <a:lnSpc>
                <a:spcPct val="90000"/>
              </a:lnSpc>
            </a:pPr>
            <a:r>
              <a:rPr lang="en-US" sz="1800" b="1" dirty="0" smtClean="0">
                <a:solidFill>
                  <a:srgbClr val="C00000"/>
                </a:solidFill>
              </a:rPr>
              <a:t>Assembly Language</a:t>
            </a:r>
          </a:p>
          <a:p>
            <a:pPr lvl="1" eaLnBrk="1" hangingPunct="1">
              <a:lnSpc>
                <a:spcPct val="90000"/>
              </a:lnSpc>
            </a:pPr>
            <a:r>
              <a:rPr lang="en-US" sz="1800" b="1" dirty="0" smtClean="0">
                <a:solidFill>
                  <a:srgbClr val="C00000"/>
                </a:solidFill>
              </a:rPr>
              <a:t>Machine Language</a:t>
            </a:r>
          </a:p>
          <a:p>
            <a:pPr lvl="1" eaLnBrk="1" hangingPunct="1">
              <a:lnSpc>
                <a:spcPct val="90000"/>
              </a:lnSpc>
            </a:pPr>
            <a:r>
              <a:rPr lang="en-US" sz="1800" b="1" dirty="0" smtClean="0">
                <a:solidFill>
                  <a:srgbClr val="C00000"/>
                </a:solidFill>
              </a:rPr>
              <a:t>Architectural Issues:  i.e., Caches, Virtual Memory, Pipelining</a:t>
            </a:r>
          </a:p>
          <a:p>
            <a:pPr lvl="1" eaLnBrk="1" hangingPunct="1">
              <a:lnSpc>
                <a:spcPct val="90000"/>
              </a:lnSpc>
            </a:pPr>
            <a:r>
              <a:rPr lang="en-US" sz="1800" b="1" dirty="0" smtClean="0">
                <a:solidFill>
                  <a:srgbClr val="C00000"/>
                </a:solidFill>
              </a:rPr>
              <a:t>Sequential logic, finite state machines</a:t>
            </a:r>
          </a:p>
          <a:p>
            <a:pPr lvl="1" eaLnBrk="1" hangingPunct="1">
              <a:lnSpc>
                <a:spcPct val="90000"/>
              </a:lnSpc>
            </a:pPr>
            <a:r>
              <a:rPr lang="en-US" sz="1800" b="1" dirty="0" smtClean="0">
                <a:solidFill>
                  <a:srgbClr val="C00000"/>
                </a:solidFill>
              </a:rPr>
              <a:t>Combinational logic, arithmetic circuits</a:t>
            </a:r>
          </a:p>
          <a:p>
            <a:pPr lvl="1" eaLnBrk="1" hangingPunct="1">
              <a:lnSpc>
                <a:spcPct val="90000"/>
              </a:lnSpc>
            </a:pPr>
            <a:r>
              <a:rPr lang="en-US" sz="1800" b="1" dirty="0" smtClean="0">
                <a:solidFill>
                  <a:srgbClr val="C00000"/>
                </a:solidFill>
              </a:rPr>
              <a:t>Boolean logic, 1s and 0s</a:t>
            </a:r>
          </a:p>
          <a:p>
            <a:pPr lvl="1" eaLnBrk="1" hangingPunct="1">
              <a:lnSpc>
                <a:spcPct val="90000"/>
              </a:lnSpc>
            </a:pPr>
            <a:r>
              <a:rPr lang="en-US" sz="1800" b="1" dirty="0" smtClean="0">
                <a:solidFill>
                  <a:srgbClr val="C00000"/>
                </a:solidFill>
              </a:rPr>
              <a:t>Transistors used to build logic gates (CMOS)</a:t>
            </a:r>
          </a:p>
          <a:p>
            <a:pPr lvl="1" eaLnBrk="1" hangingPunct="1">
              <a:lnSpc>
                <a:spcPct val="90000"/>
              </a:lnSpc>
            </a:pPr>
            <a:r>
              <a:rPr lang="en-US" sz="1800" b="1" dirty="0" smtClean="0">
                <a:solidFill>
                  <a:srgbClr val="C00000"/>
                </a:solidFill>
              </a:rPr>
              <a:t>Semiconductors/Silicon used to build transistors</a:t>
            </a:r>
          </a:p>
          <a:p>
            <a:pPr lvl="1" eaLnBrk="1" hangingPunct="1">
              <a:lnSpc>
                <a:spcPct val="90000"/>
              </a:lnSpc>
            </a:pPr>
            <a:r>
              <a:rPr lang="en-US" sz="1800" b="1" dirty="0" smtClean="0">
                <a:solidFill>
                  <a:srgbClr val="C00000"/>
                </a:solidFill>
              </a:rPr>
              <a:t>Properties of atoms, electrons, and quantum dynamics</a:t>
            </a:r>
            <a:r>
              <a:rPr lang="en-US" sz="1800" dirty="0" smtClean="0"/>
              <a:t/>
            </a:r>
            <a:br>
              <a:rPr lang="en-US" sz="1800" dirty="0" smtClean="0"/>
            </a:br>
            <a:endParaRPr lang="en-US" sz="1800" dirty="0" smtClean="0"/>
          </a:p>
          <a:p>
            <a:pPr eaLnBrk="1" hangingPunct="1">
              <a:lnSpc>
                <a:spcPct val="90000"/>
              </a:lnSpc>
            </a:pPr>
            <a:r>
              <a:rPr lang="en-US" sz="1800" dirty="0" smtClean="0"/>
              <a:t>So much to learn!</a:t>
            </a:r>
          </a:p>
        </p:txBody>
      </p:sp>
    </p:spTree>
    <p:extLst>
      <p:ext uri="{BB962C8B-B14F-4D97-AF65-F5344CB8AC3E}">
        <p14:creationId xmlns:p14="http://schemas.microsoft.com/office/powerpoint/2010/main" val="4081289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Course Description (Bullet Form)</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3</a:t>
            </a:fld>
            <a:endParaRPr lang="en-US"/>
          </a:p>
        </p:txBody>
      </p:sp>
      <p:sp>
        <p:nvSpPr>
          <p:cNvPr id="3" name="Content Placeholder 2"/>
          <p:cNvSpPr>
            <a:spLocks noGrp="1"/>
          </p:cNvSpPr>
          <p:nvPr>
            <p:ph idx="4294967295"/>
          </p:nvPr>
        </p:nvSpPr>
        <p:spPr>
          <a:xfrm>
            <a:off x="728132" y="2451058"/>
            <a:ext cx="7696200" cy="3810000"/>
          </a:xfrm>
        </p:spPr>
        <p:txBody>
          <a:bodyPr>
            <a:noAutofit/>
          </a:bodyPr>
          <a:lstStyle/>
          <a:p>
            <a:pPr algn="just">
              <a:spcAft>
                <a:spcPts val="0"/>
              </a:spcAft>
            </a:pPr>
            <a:r>
              <a:rPr lang="en-US" sz="2100" dirty="0" smtClean="0">
                <a:latin typeface="Times New Roman" panose="02020603050405020304" pitchFamily="18" charset="0"/>
                <a:cs typeface="Times New Roman" panose="02020603050405020304" pitchFamily="18" charset="0"/>
              </a:rPr>
              <a:t>This course studies </a:t>
            </a:r>
            <a:r>
              <a:rPr lang="en-US" sz="2100" b="1" dirty="0">
                <a:solidFill>
                  <a:srgbClr val="C00000"/>
                </a:solidFill>
                <a:latin typeface="Times New Roman" panose="02020603050405020304" pitchFamily="18" charset="0"/>
                <a:cs typeface="Times New Roman" panose="02020603050405020304" pitchFamily="18" charset="0"/>
              </a:rPr>
              <a:t>basic concepts of a computer system</a:t>
            </a:r>
            <a:r>
              <a:rPr lang="en-US" sz="2100" b="1" dirty="0" smtClean="0">
                <a:solidFill>
                  <a:srgbClr val="C00000"/>
                </a:solidFill>
                <a:latin typeface="Times New Roman" panose="02020603050405020304" pitchFamily="18" charset="0"/>
                <a:cs typeface="Times New Roman" panose="02020603050405020304" pitchFamily="18" charset="0"/>
              </a:rPr>
              <a:t> </a:t>
            </a:r>
            <a:r>
              <a:rPr lang="en-US" sz="2100" dirty="0" smtClean="0">
                <a:latin typeface="Times New Roman" panose="02020603050405020304" pitchFamily="18" charset="0"/>
                <a:cs typeface="Times New Roman" panose="02020603050405020304" pitchFamily="18" charset="0"/>
              </a:rPr>
              <a:t>and introduces. </a:t>
            </a:r>
          </a:p>
          <a:p>
            <a:pPr lvl="1" algn="just">
              <a:spcAft>
                <a:spcPts val="0"/>
              </a:spcAft>
            </a:pPr>
            <a:r>
              <a:rPr lang="en-US" sz="2100" dirty="0">
                <a:latin typeface="Times New Roman" panose="02020603050405020304" pitchFamily="18" charset="0"/>
                <a:cs typeface="Times New Roman" panose="02020603050405020304" pitchFamily="18" charset="0"/>
              </a:rPr>
              <a:t>P</a:t>
            </a:r>
            <a:r>
              <a:rPr lang="en-US" sz="2100" dirty="0" smtClean="0">
                <a:latin typeface="Times New Roman" panose="02020603050405020304" pitchFamily="18" charset="0"/>
                <a:cs typeface="Times New Roman" panose="02020603050405020304" pitchFamily="18" charset="0"/>
              </a:rPr>
              <a:t>rinciples </a:t>
            </a:r>
            <a:r>
              <a:rPr lang="en-US" sz="2100" dirty="0">
                <a:latin typeface="Times New Roman" panose="02020603050405020304" pitchFamily="18" charset="0"/>
                <a:cs typeface="Times New Roman" panose="02020603050405020304" pitchFamily="18" charset="0"/>
              </a:rPr>
              <a:t>of </a:t>
            </a:r>
            <a:r>
              <a:rPr lang="en-US" sz="2100" b="1" dirty="0">
                <a:solidFill>
                  <a:srgbClr val="C00000"/>
                </a:solidFill>
                <a:latin typeface="Times New Roman" panose="02020603050405020304" pitchFamily="18" charset="0"/>
                <a:cs typeface="Times New Roman" panose="02020603050405020304" pitchFamily="18" charset="0"/>
              </a:rPr>
              <a:t>Von Neumann computer architecture</a:t>
            </a:r>
          </a:p>
          <a:p>
            <a:pPr lvl="1" algn="just">
              <a:spcBef>
                <a:spcPts val="0"/>
              </a:spcBef>
              <a:spcAft>
                <a:spcPts val="0"/>
              </a:spcAft>
            </a:pPr>
            <a:r>
              <a:rPr lang="en-US" sz="2100" dirty="0" smtClean="0">
                <a:latin typeface="Times New Roman" panose="02020603050405020304" pitchFamily="18" charset="0"/>
                <a:cs typeface="Times New Roman" panose="02020603050405020304" pitchFamily="18" charset="0"/>
              </a:rPr>
              <a:t>Data </a:t>
            </a:r>
            <a:r>
              <a:rPr lang="en-US" sz="2100" dirty="0">
                <a:latin typeface="Times New Roman" panose="02020603050405020304" pitchFamily="18" charset="0"/>
                <a:cs typeface="Times New Roman" panose="02020603050405020304" pitchFamily="18" charset="0"/>
              </a:rPr>
              <a:t>representation, computer arithmetic, memory </a:t>
            </a:r>
            <a:r>
              <a:rPr lang="en-US" sz="2100" dirty="0" smtClean="0">
                <a:latin typeface="Times New Roman" panose="02020603050405020304" pitchFamily="18" charset="0"/>
                <a:cs typeface="Times New Roman" panose="02020603050405020304" pitchFamily="18" charset="0"/>
              </a:rPr>
              <a:t>hierarchy</a:t>
            </a:r>
            <a:endParaRPr lang="en-US" sz="210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100" dirty="0">
                <a:latin typeface="Times New Roman" panose="02020603050405020304" pitchFamily="18" charset="0"/>
                <a:cs typeface="Times New Roman" panose="02020603050405020304" pitchFamily="18" charset="0"/>
              </a:rPr>
              <a:t>CPU structure and instruction sets, assembly language </a:t>
            </a:r>
            <a:r>
              <a:rPr lang="en-US" sz="2100" dirty="0" smtClean="0">
                <a:latin typeface="Times New Roman" panose="02020603050405020304" pitchFamily="18" charset="0"/>
                <a:cs typeface="Times New Roman" panose="02020603050405020304" pitchFamily="18" charset="0"/>
              </a:rPr>
              <a:t>programming</a:t>
            </a:r>
            <a:endParaRPr lang="en-US" sz="210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100" dirty="0" smtClean="0">
                <a:latin typeface="Times New Roman" panose="02020603050405020304" pitchFamily="18" charset="0"/>
                <a:cs typeface="Times New Roman" panose="02020603050405020304" pitchFamily="18" charset="0"/>
              </a:rPr>
              <a:t>Performance </a:t>
            </a:r>
            <a:r>
              <a:rPr lang="en-US" sz="2100" dirty="0">
                <a:latin typeface="Times New Roman" panose="02020603050405020304" pitchFamily="18" charset="0"/>
                <a:cs typeface="Times New Roman" panose="02020603050405020304" pitchFamily="18" charset="0"/>
              </a:rPr>
              <a:t>considerations and alternative computer </a:t>
            </a:r>
            <a:r>
              <a:rPr lang="en-US" sz="2100" dirty="0" smtClean="0">
                <a:latin typeface="Times New Roman" panose="02020603050405020304" pitchFamily="18" charset="0"/>
                <a:cs typeface="Times New Roman" panose="02020603050405020304" pitchFamily="18" charset="0"/>
              </a:rPr>
              <a:t>architectures</a:t>
            </a:r>
          </a:p>
          <a:p>
            <a:pPr algn="just">
              <a:spcAft>
                <a:spcPts val="0"/>
              </a:spcAft>
            </a:pPr>
            <a:r>
              <a:rPr lang="en-US" sz="2100" dirty="0">
                <a:latin typeface="Times New Roman" panose="02020603050405020304" pitchFamily="18" charset="0"/>
                <a:cs typeface="Times New Roman" panose="02020603050405020304" pitchFamily="18" charset="0"/>
              </a:rPr>
              <a:t>The course illustrate the theories and concepts of </a:t>
            </a:r>
            <a:r>
              <a:rPr lang="en-US" sz="2100" b="1" dirty="0">
                <a:solidFill>
                  <a:srgbClr val="C00000"/>
                </a:solidFill>
                <a:latin typeface="Times New Roman" panose="02020603050405020304" pitchFamily="18" charset="0"/>
                <a:cs typeface="Times New Roman" panose="02020603050405020304" pitchFamily="18" charset="0"/>
              </a:rPr>
              <a:t>computer systems and design</a:t>
            </a:r>
            <a:r>
              <a:rPr lang="en-US" sz="2100" dirty="0">
                <a:latin typeface="Times New Roman" panose="02020603050405020304" pitchFamily="18" charset="0"/>
                <a:cs typeface="Times New Roman" panose="02020603050405020304" pitchFamily="18" charset="0"/>
              </a:rPr>
              <a:t>, as well as their applications to real-world problems. </a:t>
            </a:r>
            <a:endParaRPr lang="en-US"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135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066800" y="914400"/>
            <a:ext cx="6798735" cy="1303867"/>
          </a:xfrm>
        </p:spPr>
        <p:txBody>
          <a:bodyPr/>
          <a:lstStyle/>
          <a:p>
            <a:r>
              <a:rPr lang="en-AU" b="1" dirty="0"/>
              <a:t>What You Will Learn</a:t>
            </a:r>
          </a:p>
        </p:txBody>
      </p:sp>
      <p:sp>
        <p:nvSpPr>
          <p:cNvPr id="246787" name="Rectangle 3"/>
          <p:cNvSpPr>
            <a:spLocks noGrp="1" noChangeArrowheads="1"/>
          </p:cNvSpPr>
          <p:nvPr>
            <p:ph idx="4294967295"/>
          </p:nvPr>
        </p:nvSpPr>
        <p:spPr>
          <a:xfrm>
            <a:off x="914400" y="2438400"/>
            <a:ext cx="7696200" cy="3444875"/>
          </a:xfrm>
        </p:spPr>
        <p:txBody>
          <a:bodyPr>
            <a:normAutofit lnSpcReduction="10000"/>
          </a:bodyPr>
          <a:lstStyle/>
          <a:p>
            <a:r>
              <a:rPr lang="en-AU" sz="2400" dirty="0"/>
              <a:t>How programs are translated into the machine language</a:t>
            </a:r>
          </a:p>
          <a:p>
            <a:pPr lvl="1"/>
            <a:r>
              <a:rPr lang="en-AU" sz="2400" dirty="0"/>
              <a:t>And how the hardware executes them</a:t>
            </a:r>
          </a:p>
          <a:p>
            <a:r>
              <a:rPr lang="en-AU" sz="2400" dirty="0"/>
              <a:t>The </a:t>
            </a:r>
            <a:r>
              <a:rPr lang="en-AU" sz="2400" b="1" dirty="0">
                <a:solidFill>
                  <a:srgbClr val="C00000"/>
                </a:solidFill>
              </a:rPr>
              <a:t>hardware/software interface</a:t>
            </a:r>
          </a:p>
          <a:p>
            <a:r>
              <a:rPr lang="en-AU" sz="2400" dirty="0"/>
              <a:t>What determines </a:t>
            </a:r>
            <a:r>
              <a:rPr lang="en-AU" sz="2400" b="1" dirty="0">
                <a:solidFill>
                  <a:srgbClr val="C00000"/>
                </a:solidFill>
              </a:rPr>
              <a:t>program performance</a:t>
            </a:r>
          </a:p>
          <a:p>
            <a:pPr lvl="1"/>
            <a:r>
              <a:rPr lang="en-AU" sz="2400" dirty="0"/>
              <a:t>And how it can be improved</a:t>
            </a:r>
          </a:p>
          <a:p>
            <a:r>
              <a:rPr lang="en-AU" sz="2400" dirty="0"/>
              <a:t>How </a:t>
            </a:r>
            <a:r>
              <a:rPr lang="en-AU" sz="2400" b="1" dirty="0">
                <a:solidFill>
                  <a:srgbClr val="C00000"/>
                </a:solidFill>
              </a:rPr>
              <a:t>hardware designers improve performance</a:t>
            </a:r>
          </a:p>
          <a:p>
            <a:r>
              <a:rPr lang="en-AU" sz="2400" dirty="0"/>
              <a:t>What is </a:t>
            </a:r>
            <a:r>
              <a:rPr lang="en-AU" sz="2400" b="1" dirty="0">
                <a:solidFill>
                  <a:srgbClr val="C00000"/>
                </a:solidFill>
              </a:rPr>
              <a:t>parallel processing</a:t>
            </a:r>
          </a:p>
        </p:txBody>
      </p:sp>
    </p:spTree>
    <p:extLst>
      <p:ext uri="{BB962C8B-B14F-4D97-AF65-F5344CB8AC3E}">
        <p14:creationId xmlns:p14="http://schemas.microsoft.com/office/powerpoint/2010/main" val="25764963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1066800" y="990600"/>
            <a:ext cx="6798735" cy="1303867"/>
          </a:xfrm>
        </p:spPr>
        <p:txBody>
          <a:bodyPr/>
          <a:lstStyle/>
          <a:p>
            <a:r>
              <a:rPr lang="en-US" b="1" dirty="0"/>
              <a:t>Abstractions</a:t>
            </a:r>
          </a:p>
        </p:txBody>
      </p:sp>
      <p:sp>
        <p:nvSpPr>
          <p:cNvPr id="254979" name="Rectangle 3"/>
          <p:cNvSpPr>
            <a:spLocks noGrp="1" noChangeArrowheads="1"/>
          </p:cNvSpPr>
          <p:nvPr>
            <p:ph idx="4294967295"/>
          </p:nvPr>
        </p:nvSpPr>
        <p:spPr>
          <a:xfrm>
            <a:off x="838200" y="2438400"/>
            <a:ext cx="7620000" cy="3444875"/>
          </a:xfrm>
        </p:spPr>
        <p:txBody>
          <a:bodyPr>
            <a:normAutofit fontScale="92500" lnSpcReduction="10000"/>
          </a:bodyPr>
          <a:lstStyle/>
          <a:p>
            <a:r>
              <a:rPr lang="en-US" dirty="0"/>
              <a:t>Abstraction helps us deal with </a:t>
            </a:r>
            <a:r>
              <a:rPr lang="en-US" b="1" dirty="0">
                <a:solidFill>
                  <a:srgbClr val="C00000"/>
                </a:solidFill>
              </a:rPr>
              <a:t>complexity</a:t>
            </a:r>
          </a:p>
          <a:p>
            <a:pPr lvl="1"/>
            <a:r>
              <a:rPr lang="en-US" b="0" dirty="0"/>
              <a:t>Hide lower-level detail</a:t>
            </a:r>
          </a:p>
          <a:p>
            <a:r>
              <a:rPr lang="en-US" dirty="0"/>
              <a:t>Instruction set architecture (ISA)</a:t>
            </a:r>
          </a:p>
          <a:p>
            <a:pPr lvl="1"/>
            <a:r>
              <a:rPr lang="en-US" b="0" dirty="0"/>
              <a:t>The </a:t>
            </a:r>
            <a:r>
              <a:rPr lang="en-US" b="1" dirty="0">
                <a:solidFill>
                  <a:srgbClr val="C00000"/>
                </a:solidFill>
              </a:rPr>
              <a:t>hardware/software interface</a:t>
            </a:r>
          </a:p>
          <a:p>
            <a:r>
              <a:rPr lang="en-US" dirty="0"/>
              <a:t>Application binary interface</a:t>
            </a:r>
          </a:p>
          <a:p>
            <a:pPr lvl="1"/>
            <a:r>
              <a:rPr lang="en-US" dirty="0"/>
              <a:t>The ISA plus system software interface</a:t>
            </a:r>
          </a:p>
          <a:p>
            <a:r>
              <a:rPr lang="en-US" b="1" dirty="0">
                <a:solidFill>
                  <a:srgbClr val="C00000"/>
                </a:solidFill>
              </a:rPr>
              <a:t>Implementation</a:t>
            </a:r>
          </a:p>
          <a:p>
            <a:pPr lvl="1"/>
            <a:r>
              <a:rPr lang="en-US" dirty="0"/>
              <a:t>The details underlying and interface</a:t>
            </a:r>
          </a:p>
        </p:txBody>
      </p:sp>
    </p:spTree>
    <p:extLst>
      <p:ext uri="{BB962C8B-B14F-4D97-AF65-F5344CB8AC3E}">
        <p14:creationId xmlns:p14="http://schemas.microsoft.com/office/powerpoint/2010/main" val="495938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b="1" dirty="0"/>
          </a:p>
        </p:txBody>
      </p:sp>
      <p:sp>
        <p:nvSpPr>
          <p:cNvPr id="3" name="Content Placeholder 2"/>
          <p:cNvSpPr>
            <a:spLocks noGrp="1"/>
          </p:cNvSpPr>
          <p:nvPr>
            <p:ph idx="4294967295"/>
          </p:nvPr>
        </p:nvSpPr>
        <p:spPr>
          <a:xfrm>
            <a:off x="651932" y="2514600"/>
            <a:ext cx="8111068" cy="3444875"/>
          </a:xfrm>
        </p:spPr>
        <p:txBody>
          <a:bodyPr/>
          <a:lstStyle/>
          <a:p>
            <a:r>
              <a:rPr lang="en-US" dirty="0" smtClean="0"/>
              <a:t>We described different types of computer </a:t>
            </a:r>
            <a:r>
              <a:rPr lang="en-US" dirty="0" smtClean="0"/>
              <a:t>today</a:t>
            </a:r>
            <a:r>
              <a:rPr lang="en-US" dirty="0" smtClean="0"/>
              <a:t>.</a:t>
            </a:r>
          </a:p>
          <a:p>
            <a:r>
              <a:rPr lang="en-US" dirty="0" smtClean="0"/>
              <a:t>We will begin to cover </a:t>
            </a:r>
            <a:r>
              <a:rPr lang="en-US" dirty="0"/>
              <a:t>Instruction Set Architecture (</a:t>
            </a:r>
            <a:r>
              <a:rPr lang="en-US" dirty="0" smtClean="0"/>
              <a:t>ISA), computer </a:t>
            </a:r>
            <a:r>
              <a:rPr lang="en-US" dirty="0" smtClean="0"/>
              <a:t>model and performance the next time.</a:t>
            </a:r>
          </a:p>
          <a:p>
            <a:endParaRPr lang="en-US" dirty="0"/>
          </a:p>
          <a:p>
            <a:pPr marL="0" indent="0">
              <a:buNone/>
            </a:pPr>
            <a:endParaRPr lang="en-US" dirty="0"/>
          </a:p>
        </p:txBody>
      </p:sp>
    </p:spTree>
    <p:extLst>
      <p:ext uri="{BB962C8B-B14F-4D97-AF65-F5344CB8AC3E}">
        <p14:creationId xmlns:p14="http://schemas.microsoft.com/office/powerpoint/2010/main" val="3670983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4</a:t>
            </a:fld>
            <a:endParaRPr lang="en-US"/>
          </a:p>
        </p:txBody>
      </p:sp>
      <p:sp>
        <p:nvSpPr>
          <p:cNvPr id="2" name="Title 1"/>
          <p:cNvSpPr>
            <a:spLocks noGrp="1"/>
          </p:cNvSpPr>
          <p:nvPr>
            <p:ph type="title" idx="4294967295"/>
          </p:nvPr>
        </p:nvSpPr>
        <p:spPr>
          <a:xfrm>
            <a:off x="533400" y="533400"/>
            <a:ext cx="8077200" cy="1303337"/>
          </a:xfrm>
        </p:spPr>
        <p:txBody>
          <a:bodyPr>
            <a:normAutofit fontScale="90000"/>
          </a:bodyPr>
          <a:lstStyle/>
          <a:p>
            <a:r>
              <a:rPr lang="en-US" b="1" dirty="0" smtClean="0"/>
              <a:t>Textbook, Prerequisite, and Co-requisite</a:t>
            </a:r>
            <a:endParaRPr lang="en-US" b="1" dirty="0"/>
          </a:p>
        </p:txBody>
      </p:sp>
      <p:sp>
        <p:nvSpPr>
          <p:cNvPr id="3" name="Content Placeholder 2"/>
          <p:cNvSpPr>
            <a:spLocks noGrp="1"/>
          </p:cNvSpPr>
          <p:nvPr>
            <p:ph idx="4294967295"/>
          </p:nvPr>
        </p:nvSpPr>
        <p:spPr>
          <a:xfrm>
            <a:off x="726281" y="1836737"/>
            <a:ext cx="7691437" cy="4038600"/>
          </a:xfrm>
        </p:spPr>
        <p:txBody>
          <a:bodyPr>
            <a:normAutofit lnSpcReduction="10000"/>
          </a:bodyPr>
          <a:lstStyle/>
          <a:p>
            <a:pPr algn="just">
              <a:spcAft>
                <a:spcPts val="0"/>
              </a:spcAft>
            </a:pPr>
            <a:r>
              <a:rPr lang="en-US" b="1" dirty="0"/>
              <a:t>Required textbook:  </a:t>
            </a:r>
            <a:endParaRPr lang="en-US" b="1" dirty="0" smtClean="0"/>
          </a:p>
          <a:p>
            <a:pPr lvl="1" algn="just">
              <a:spcAft>
                <a:spcPts val="0"/>
              </a:spcAft>
            </a:pPr>
            <a:r>
              <a:rPr lang="en-US" dirty="0" smtClean="0"/>
              <a:t>Computer </a:t>
            </a:r>
            <a:r>
              <a:rPr lang="en-US" dirty="0"/>
              <a:t>Organization and Design: The Hardware/Software </a:t>
            </a:r>
            <a:r>
              <a:rPr lang="en-US" dirty="0" smtClean="0"/>
              <a:t>Interfaces </a:t>
            </a:r>
          </a:p>
          <a:p>
            <a:pPr lvl="1" algn="just">
              <a:spcAft>
                <a:spcPts val="0"/>
              </a:spcAft>
            </a:pPr>
            <a:r>
              <a:rPr lang="en-US" dirty="0"/>
              <a:t>David A. Patterson, John L. </a:t>
            </a:r>
            <a:r>
              <a:rPr lang="en-US" dirty="0" smtClean="0"/>
              <a:t>Hennessy</a:t>
            </a:r>
            <a:endParaRPr lang="en-US" dirty="0"/>
          </a:p>
          <a:p>
            <a:pPr lvl="1" algn="just">
              <a:spcAft>
                <a:spcPts val="0"/>
              </a:spcAft>
            </a:pPr>
            <a:r>
              <a:rPr lang="en-US" dirty="0" smtClean="0"/>
              <a:t>4</a:t>
            </a:r>
            <a:r>
              <a:rPr lang="en-US" baseline="30000" dirty="0" smtClean="0"/>
              <a:t>th</a:t>
            </a:r>
            <a:r>
              <a:rPr lang="en-US" dirty="0" smtClean="0"/>
              <a:t> </a:t>
            </a:r>
            <a:r>
              <a:rPr lang="en-US" dirty="0"/>
              <a:t>/ RISC V-edition, ISBN: 978-0-12-812275-4 (</a:t>
            </a:r>
            <a:r>
              <a:rPr lang="en-US" b="1" dirty="0"/>
              <a:t>required</a:t>
            </a:r>
            <a:r>
              <a:rPr lang="en-US" dirty="0"/>
              <a:t>). See me if you have an older edition</a:t>
            </a:r>
            <a:r>
              <a:rPr lang="en-US" dirty="0" smtClean="0"/>
              <a:t>.</a:t>
            </a:r>
          </a:p>
          <a:p>
            <a:r>
              <a:rPr lang="en-US" b="1" dirty="0"/>
              <a:t>Textbook Companion Web-Site: </a:t>
            </a:r>
            <a:r>
              <a:rPr lang="en-US" dirty="0"/>
              <a:t>(https://textbooks.elsevier.com/web/product_details.aspx?isbn=9780128122754</a:t>
            </a:r>
            <a:r>
              <a:rPr lang="en-US" dirty="0" smtClean="0"/>
              <a:t>).</a:t>
            </a:r>
            <a:endParaRPr lang="en-US" dirty="0"/>
          </a:p>
          <a:p>
            <a:r>
              <a:rPr lang="en-US" b="1" u="sng" dirty="0"/>
              <a:t>Software:</a:t>
            </a:r>
            <a:r>
              <a:rPr lang="en-US" b="1" dirty="0"/>
              <a:t> </a:t>
            </a:r>
            <a:r>
              <a:rPr lang="en-US" dirty="0"/>
              <a:t>SPIM Simulator whose download link is included in the textbook companion CD</a:t>
            </a:r>
            <a:r>
              <a:rPr lang="en-US" dirty="0" smtClean="0"/>
              <a:t>. </a:t>
            </a:r>
            <a:endParaRPr lang="en-US" dirty="0"/>
          </a:p>
        </p:txBody>
      </p:sp>
    </p:spTree>
    <p:extLst>
      <p:ext uri="{BB962C8B-B14F-4D97-AF65-F5344CB8AC3E}">
        <p14:creationId xmlns:p14="http://schemas.microsoft.com/office/powerpoint/2010/main" val="346874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Grading Determination</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5</a:t>
            </a:fld>
            <a:endParaRPr lang="en-US"/>
          </a:p>
        </p:txBody>
      </p:sp>
      <p:sp>
        <p:nvSpPr>
          <p:cNvPr id="3" name="Content Placeholder 2"/>
          <p:cNvSpPr>
            <a:spLocks noGrp="1"/>
          </p:cNvSpPr>
          <p:nvPr>
            <p:ph idx="4294967295"/>
          </p:nvPr>
        </p:nvSpPr>
        <p:spPr>
          <a:xfrm>
            <a:off x="914400" y="2514600"/>
            <a:ext cx="7053262" cy="3452812"/>
          </a:xfrm>
        </p:spPr>
        <p:txBody>
          <a:bodyPr>
            <a:normAutofit/>
          </a:bodyPr>
          <a:lstStyle/>
          <a:p>
            <a:r>
              <a:rPr lang="en-US" dirty="0" smtClean="0"/>
              <a:t>Homework                     15</a:t>
            </a:r>
            <a:r>
              <a:rPr lang="en-US" dirty="0"/>
              <a:t>%</a:t>
            </a:r>
          </a:p>
          <a:p>
            <a:r>
              <a:rPr lang="en-US" dirty="0"/>
              <a:t>Quizzes                          </a:t>
            </a:r>
            <a:r>
              <a:rPr lang="en-US" dirty="0" smtClean="0"/>
              <a:t>20</a:t>
            </a:r>
            <a:r>
              <a:rPr lang="en-US" dirty="0"/>
              <a:t>%</a:t>
            </a:r>
          </a:p>
          <a:p>
            <a:r>
              <a:rPr lang="en-US" dirty="0" smtClean="0"/>
              <a:t>Exam </a:t>
            </a:r>
            <a:r>
              <a:rPr lang="en-US" dirty="0"/>
              <a:t>1		</a:t>
            </a:r>
            <a:r>
              <a:rPr lang="en-US" dirty="0" smtClean="0"/>
              <a:t>                  20</a:t>
            </a:r>
            <a:r>
              <a:rPr lang="en-US" dirty="0"/>
              <a:t>%</a:t>
            </a:r>
          </a:p>
          <a:p>
            <a:r>
              <a:rPr lang="en-US" dirty="0" smtClean="0"/>
              <a:t>Exam </a:t>
            </a:r>
            <a:r>
              <a:rPr lang="en-US" dirty="0"/>
              <a:t>2		</a:t>
            </a:r>
            <a:r>
              <a:rPr lang="en-US" dirty="0" smtClean="0"/>
              <a:t>                  20</a:t>
            </a:r>
            <a:r>
              <a:rPr lang="en-US" dirty="0"/>
              <a:t>%</a:t>
            </a:r>
          </a:p>
          <a:p>
            <a:r>
              <a:rPr lang="en-US" dirty="0"/>
              <a:t>Final Exam			</a:t>
            </a:r>
            <a:r>
              <a:rPr lang="en-US" dirty="0" smtClean="0"/>
              <a:t>      25%</a:t>
            </a:r>
          </a:p>
          <a:p>
            <a:endParaRPr lang="en-US" dirty="0"/>
          </a:p>
        </p:txBody>
      </p:sp>
    </p:spTree>
    <p:extLst>
      <p:ext uri="{BB962C8B-B14F-4D97-AF65-F5344CB8AC3E}">
        <p14:creationId xmlns:p14="http://schemas.microsoft.com/office/powerpoint/2010/main" val="286861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0"/>
            <a:ext cx="6798735" cy="1303867"/>
          </a:xfrm>
        </p:spPr>
        <p:txBody>
          <a:bodyPr/>
          <a:lstStyle/>
          <a:p>
            <a:r>
              <a:rPr lang="en-US" sz="4400" b="1" dirty="0" smtClean="0"/>
              <a:t>Letter Grade </a:t>
            </a:r>
            <a:r>
              <a:rPr lang="en-US" sz="4400" b="1" dirty="0"/>
              <a:t>A</a:t>
            </a:r>
            <a:r>
              <a:rPr lang="en-US" sz="4400" b="1" dirty="0" smtClean="0"/>
              <a:t>ssignment</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6</a:t>
            </a:fld>
            <a:endParaRPr lang="en-US"/>
          </a:p>
        </p:txBody>
      </p:sp>
      <p:sp>
        <p:nvSpPr>
          <p:cNvPr id="3" name="Content Placeholder 2"/>
          <p:cNvSpPr>
            <a:spLocks noGrp="1"/>
          </p:cNvSpPr>
          <p:nvPr>
            <p:ph idx="4294967295"/>
          </p:nvPr>
        </p:nvSpPr>
        <p:spPr>
          <a:xfrm>
            <a:off x="1600200" y="2514600"/>
            <a:ext cx="6799262" cy="4191000"/>
          </a:xfrm>
        </p:spPr>
        <p:txBody>
          <a:bodyPr>
            <a:normAutofit/>
          </a:bodyPr>
          <a:lstStyle/>
          <a:p>
            <a:pPr lvl="2"/>
            <a:r>
              <a:rPr lang="en-US" dirty="0" smtClean="0"/>
              <a:t>A 	: 90% or above</a:t>
            </a:r>
          </a:p>
          <a:p>
            <a:pPr lvl="2"/>
            <a:r>
              <a:rPr lang="en-US" dirty="0" smtClean="0"/>
              <a:t>B+ 	: 85%~89%</a:t>
            </a:r>
          </a:p>
          <a:p>
            <a:pPr lvl="2"/>
            <a:r>
              <a:rPr lang="en-US" dirty="0" smtClean="0"/>
              <a:t>B		: 80%~84%</a:t>
            </a:r>
          </a:p>
          <a:p>
            <a:pPr lvl="2"/>
            <a:r>
              <a:rPr lang="en-US" dirty="0" smtClean="0"/>
              <a:t>C+ 	: 75%~79%</a:t>
            </a:r>
          </a:p>
          <a:p>
            <a:pPr lvl="2"/>
            <a:r>
              <a:rPr lang="en-US" dirty="0" smtClean="0"/>
              <a:t>C		: 70%~74%</a:t>
            </a:r>
          </a:p>
          <a:p>
            <a:pPr lvl="2"/>
            <a:r>
              <a:rPr lang="en-US" dirty="0" smtClean="0"/>
              <a:t>D+ 	: 65%~69%</a:t>
            </a:r>
          </a:p>
          <a:p>
            <a:pPr lvl="2"/>
            <a:r>
              <a:rPr lang="en-US" dirty="0" smtClean="0"/>
              <a:t>D	: 60%~64%</a:t>
            </a:r>
          </a:p>
          <a:p>
            <a:pPr lvl="2"/>
            <a:r>
              <a:rPr lang="en-US" dirty="0" smtClean="0"/>
              <a:t>F		: below 60%</a:t>
            </a:r>
          </a:p>
          <a:p>
            <a:endParaRPr lang="en-US" dirty="0"/>
          </a:p>
        </p:txBody>
      </p:sp>
    </p:spTree>
    <p:extLst>
      <p:ext uri="{BB962C8B-B14F-4D97-AF65-F5344CB8AC3E}">
        <p14:creationId xmlns:p14="http://schemas.microsoft.com/office/powerpoint/2010/main" val="3882380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Attendance Policy</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7</a:t>
            </a:fld>
            <a:endParaRPr lang="en-US"/>
          </a:p>
        </p:txBody>
      </p:sp>
      <p:sp>
        <p:nvSpPr>
          <p:cNvPr id="3" name="Content Placeholder 2"/>
          <p:cNvSpPr>
            <a:spLocks noGrp="1"/>
          </p:cNvSpPr>
          <p:nvPr>
            <p:ph idx="4294967295"/>
          </p:nvPr>
        </p:nvSpPr>
        <p:spPr>
          <a:xfrm>
            <a:off x="1066800" y="2590800"/>
            <a:ext cx="7391400" cy="3444875"/>
          </a:xfrm>
        </p:spPr>
        <p:txBody>
          <a:bodyPr/>
          <a:lstStyle/>
          <a:p>
            <a:pPr algn="just"/>
            <a:r>
              <a:rPr lang="en-US" dirty="0" smtClean="0"/>
              <a:t>If you miss class, you are responsible for all </a:t>
            </a:r>
            <a:r>
              <a:rPr lang="en-US" b="1" dirty="0" smtClean="0">
                <a:solidFill>
                  <a:srgbClr val="C00000"/>
                </a:solidFill>
              </a:rPr>
              <a:t>announcements and material</a:t>
            </a:r>
            <a:r>
              <a:rPr lang="en-US" dirty="0" smtClean="0">
                <a:solidFill>
                  <a:srgbClr val="FF0000"/>
                </a:solidFill>
              </a:rPr>
              <a:t> </a:t>
            </a:r>
            <a:r>
              <a:rPr lang="en-US" dirty="0" smtClean="0"/>
              <a:t>covered.  You may contact your instructor for assistance, but it is your responsibility  </a:t>
            </a:r>
          </a:p>
          <a:p>
            <a:pPr algn="just"/>
            <a:r>
              <a:rPr lang="en-US" dirty="0" smtClean="0"/>
              <a:t>If you are going to miss class due to a university or religious activity, you must notify your instructor during the </a:t>
            </a:r>
            <a:r>
              <a:rPr lang="en-US" b="1" dirty="0" smtClean="0">
                <a:solidFill>
                  <a:srgbClr val="C00000"/>
                </a:solidFill>
              </a:rPr>
              <a:t>first two weeks of the semester </a:t>
            </a:r>
            <a:endParaRPr lang="en-US" b="1" dirty="0">
              <a:solidFill>
                <a:srgbClr val="C00000"/>
              </a:solidFill>
            </a:endParaRPr>
          </a:p>
        </p:txBody>
      </p:sp>
    </p:spTree>
    <p:extLst>
      <p:ext uri="{BB962C8B-B14F-4D97-AF65-F5344CB8AC3E}">
        <p14:creationId xmlns:p14="http://schemas.microsoft.com/office/powerpoint/2010/main" val="36464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Quizzes and Homework</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8</a:t>
            </a:fld>
            <a:endParaRPr lang="en-US"/>
          </a:p>
        </p:txBody>
      </p:sp>
      <p:sp>
        <p:nvSpPr>
          <p:cNvPr id="3" name="Content Placeholder 2"/>
          <p:cNvSpPr>
            <a:spLocks noGrp="1"/>
          </p:cNvSpPr>
          <p:nvPr>
            <p:ph idx="4294967295"/>
          </p:nvPr>
        </p:nvSpPr>
        <p:spPr>
          <a:xfrm>
            <a:off x="690032" y="2496064"/>
            <a:ext cx="7772400" cy="3444875"/>
          </a:xfrm>
        </p:spPr>
        <p:txBody>
          <a:bodyPr/>
          <a:lstStyle/>
          <a:p>
            <a:pPr algn="just"/>
            <a:r>
              <a:rPr lang="en-US" dirty="0" smtClean="0"/>
              <a:t>Homework will be assigned regularly (posted on Blackboard)</a:t>
            </a:r>
            <a:endParaRPr lang="en-US" b="1" dirty="0" smtClean="0">
              <a:solidFill>
                <a:srgbClr val="C00000"/>
              </a:solidFill>
            </a:endParaRPr>
          </a:p>
          <a:p>
            <a:pPr algn="just"/>
            <a:r>
              <a:rPr lang="en-US" b="1" dirty="0">
                <a:solidFill>
                  <a:srgbClr val="C00000"/>
                </a:solidFill>
              </a:rPr>
              <a:t>R</a:t>
            </a:r>
            <a:r>
              <a:rPr lang="en-US" b="1" dirty="0" smtClean="0">
                <a:solidFill>
                  <a:srgbClr val="C00000"/>
                </a:solidFill>
              </a:rPr>
              <a:t>egular quizzes will be given</a:t>
            </a:r>
            <a:r>
              <a:rPr lang="en-US" dirty="0" smtClean="0"/>
              <a:t>.  The quiz problems will be related to the homework, but do not expect them to be </a:t>
            </a:r>
            <a:r>
              <a:rPr lang="en-US" b="1" dirty="0" smtClean="0">
                <a:solidFill>
                  <a:srgbClr val="C00000"/>
                </a:solidFill>
              </a:rPr>
              <a:t>identical</a:t>
            </a:r>
            <a:r>
              <a:rPr lang="en-US" dirty="0" smtClean="0"/>
              <a:t>. Doing a good job on the homework is extremely important to your success in the course!</a:t>
            </a:r>
          </a:p>
          <a:p>
            <a:endParaRPr lang="en-US" dirty="0"/>
          </a:p>
        </p:txBody>
      </p:sp>
    </p:spTree>
    <p:extLst>
      <p:ext uri="{BB962C8B-B14F-4D97-AF65-F5344CB8AC3E}">
        <p14:creationId xmlns:p14="http://schemas.microsoft.com/office/powerpoint/2010/main" val="215056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Exams and Quizzes</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9</a:t>
            </a:fld>
            <a:endParaRPr lang="en-US"/>
          </a:p>
        </p:txBody>
      </p:sp>
      <p:sp>
        <p:nvSpPr>
          <p:cNvPr id="3" name="Content Placeholder 2"/>
          <p:cNvSpPr>
            <a:spLocks noGrp="1"/>
          </p:cNvSpPr>
          <p:nvPr>
            <p:ph idx="4294967295"/>
          </p:nvPr>
        </p:nvSpPr>
        <p:spPr>
          <a:xfrm>
            <a:off x="914400" y="2438400"/>
            <a:ext cx="7467600" cy="3444875"/>
          </a:xfrm>
        </p:spPr>
        <p:txBody>
          <a:bodyPr>
            <a:normAutofit fontScale="92500" lnSpcReduction="10000"/>
          </a:bodyPr>
          <a:lstStyle/>
          <a:p>
            <a:pPr algn="just"/>
            <a:r>
              <a:rPr lang="en-US" sz="2400" dirty="0" smtClean="0"/>
              <a:t>The exams will not be a repeat of the homework problems and examples done in lecture. To succeed, you must learn the </a:t>
            </a:r>
            <a:r>
              <a:rPr lang="en-US" sz="2400" b="1" dirty="0" smtClean="0">
                <a:solidFill>
                  <a:srgbClr val="C00000"/>
                </a:solidFill>
              </a:rPr>
              <a:t>fundamental concepts</a:t>
            </a:r>
            <a:r>
              <a:rPr lang="en-US" sz="2400" dirty="0" smtClean="0">
                <a:solidFill>
                  <a:srgbClr val="FF0000"/>
                </a:solidFill>
              </a:rPr>
              <a:t> </a:t>
            </a:r>
            <a:r>
              <a:rPr lang="en-US" sz="2400" dirty="0" smtClean="0"/>
              <a:t>that can be applied to a wide variety of problems </a:t>
            </a:r>
          </a:p>
          <a:p>
            <a:pPr algn="just"/>
            <a:r>
              <a:rPr lang="en-US" sz="2400" dirty="0" smtClean="0"/>
              <a:t>Exams and quizzes will be </a:t>
            </a:r>
            <a:r>
              <a:rPr lang="en-US" sz="2400" b="1" dirty="0" smtClean="0">
                <a:solidFill>
                  <a:srgbClr val="C00000"/>
                </a:solidFill>
              </a:rPr>
              <a:t>closed book, closed notes</a:t>
            </a:r>
            <a:r>
              <a:rPr lang="en-US" sz="2400" dirty="0" smtClean="0"/>
              <a:t>, etc. </a:t>
            </a:r>
          </a:p>
          <a:p>
            <a:pPr algn="just"/>
            <a:r>
              <a:rPr lang="en-US" sz="2400" dirty="0" smtClean="0"/>
              <a:t>Unless agreed to in advance, no makeup exams or quizzes will be given except in case of a medically documented incapacity or a documented family emergency </a:t>
            </a:r>
          </a:p>
          <a:p>
            <a:pPr algn="just"/>
            <a:r>
              <a:rPr lang="en-US" dirty="0" smtClean="0"/>
              <a:t>Good </a:t>
            </a:r>
            <a:r>
              <a:rPr lang="en-US" dirty="0"/>
              <a:t>exam grades lead to good Final Grade!</a:t>
            </a:r>
          </a:p>
          <a:p>
            <a:pPr algn="just"/>
            <a:endParaRPr lang="en-US" dirty="0"/>
          </a:p>
          <a:p>
            <a:pPr algn="just"/>
            <a:endParaRPr lang="en-US" sz="2400" dirty="0" smtClean="0"/>
          </a:p>
        </p:txBody>
      </p:sp>
    </p:spTree>
    <p:extLst>
      <p:ext uri="{BB962C8B-B14F-4D97-AF65-F5344CB8AC3E}">
        <p14:creationId xmlns:p14="http://schemas.microsoft.com/office/powerpoint/2010/main" val="3413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25811</TotalTime>
  <Words>1351</Words>
  <Application>Microsoft Office PowerPoint</Application>
  <PresentationFormat>On-screen Show (4:3)</PresentationFormat>
  <Paragraphs>253</Paragraphs>
  <Slides>32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Garamond</vt:lpstr>
      <vt:lpstr>Times New Roman</vt:lpstr>
      <vt:lpstr>Trebuchet MS</vt:lpstr>
      <vt:lpstr>Organic</vt:lpstr>
      <vt:lpstr>CSCIU 210 01 Computer Organization AKM Jahangir A Majumder, PhD</vt:lpstr>
      <vt:lpstr>Instructor Information</vt:lpstr>
      <vt:lpstr>Course Description (Bullet Form)</vt:lpstr>
      <vt:lpstr>Textbook, Prerequisite, and Co-requisite</vt:lpstr>
      <vt:lpstr>Grading Determination</vt:lpstr>
      <vt:lpstr>Letter Grade Assignment</vt:lpstr>
      <vt:lpstr>Attendance Policy</vt:lpstr>
      <vt:lpstr>Quizzes and Homework</vt:lpstr>
      <vt:lpstr>Exams and Quizzes</vt:lpstr>
      <vt:lpstr>Calculator</vt:lpstr>
      <vt:lpstr>Re-grades</vt:lpstr>
      <vt:lpstr>NOTA BENE</vt:lpstr>
      <vt:lpstr>PowerPoint Presentation</vt:lpstr>
      <vt:lpstr>Why CSCIU 210?</vt:lpstr>
      <vt:lpstr>Where are we headed?</vt:lpstr>
      <vt:lpstr>Chapter 1  </vt:lpstr>
      <vt:lpstr>The Computer Revolution</vt:lpstr>
      <vt:lpstr>Classes of Computers</vt:lpstr>
      <vt:lpstr>The Processor Market</vt:lpstr>
      <vt:lpstr>Anatomy of a Computer</vt:lpstr>
      <vt:lpstr>Overview of Physical Implementations</vt:lpstr>
      <vt:lpstr>Anatomy of a Mouse</vt:lpstr>
      <vt:lpstr>Through the Looking Glass</vt:lpstr>
      <vt:lpstr>Opening the Box</vt:lpstr>
      <vt:lpstr>Inside the Processor</vt:lpstr>
      <vt:lpstr>A Safe Place for Data</vt:lpstr>
      <vt:lpstr>Networks</vt:lpstr>
      <vt:lpstr>Below Your Program</vt:lpstr>
      <vt:lpstr>How Do Computers Work?</vt:lpstr>
      <vt:lpstr>What You Will Learn</vt:lpstr>
      <vt:lpstr>Abstractions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Mouny</dc:creator>
  <cp:lastModifiedBy>MAJUMDER, AKM JAHANGIR</cp:lastModifiedBy>
  <cp:revision>799</cp:revision>
  <cp:lastPrinted>2013-11-25T17:13:45Z</cp:lastPrinted>
  <dcterms:created xsi:type="dcterms:W3CDTF">2012-08-10T22:02:17Z</dcterms:created>
  <dcterms:modified xsi:type="dcterms:W3CDTF">2018-08-24T22:54:18Z</dcterms:modified>
</cp:coreProperties>
</file>